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Purpose: this deck supports delivery of Unit 2 alongside the student pack (nigeriastudentcenter.github.io/btech/start.html).
Lesson slides follow the college routine: starter, aim, teach, practical, task, check, flipped homework.
Each slide points to the matching Learn section, diagram task, video and revision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revision and past-paper pages mirror the external exam, so use them weekly rather than only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examiner reports to pick out recurring weaknesses: generic answers not applied to the scenario, confusing similar terms (RAM/ROM, serial/parallel), and incomplete working in number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one developed point per lesson: point, explain, apply to the scenario.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Tour the pack in the first lesson. Show the backup download on shared PCs.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“Hint” mode during lessons and “Practice” mode for homework.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Unit 2 scheme of work and outline are in the unit management folder on Teams.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Motherboard ID task (now Diagram task 1 on the site) after the disassembly practical.
Videos (A1): Main memory; Secondary storage; Embedded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connectors and ports tasks redraw your Word worksheets as drop-down tasks with instant marking.
Video (A1): Network hardware.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NAS and RAID notes from Teams.
Video (A1): PowerCert, What is RAID 0, 1, 5 and 10?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Decks 1–10 in Presentations Software map to Learn A2 and its ‘From your lessons’ block.
Videos (A2): Operating System; What is a kernel?; Utility software; Open source explained.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(A3): Databases; Client–server and peer-to-peer networks.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(B1): CPU and Von Neumann; Harvard vs Von Neumann; contemporary CPUs.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(B2): Purpose of the CPU; Factors affecting CPU performance; Computerphile CPU pipeline (stretch).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(B3): Special-purpose registers; Address, data and control buses; how interrupts work (stretch).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numbers booklet and binary mathematics end test on Teams.
Videos (C1): Introduction to binary; conversions; addition; hex and binary; shifts.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(C1): Signed binary; floating point (stretch); BCD.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(C2, C3): Text in binary; images in binary; sound; lossy and lossless compression.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(D1, D2): Data structures; stacks and queues; how to multiply matrices.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(E1): Serial and parallel; synchronous and asynchronous; encryption; Vigenère.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(E2, E3): Check digits and parity; Computerphile CRC and error correction; Hamming codes (stretch).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logic booklet with the site’s gate gallery.
Videos (F1): Logic gates; half and full adder; Boolean algebra (stretch).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Videos (F2): Flowcharts; Data flow diagrams.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Tasks 1–6 come from the Hardware and Number Systems worksheets; 7–9 are new, from the architecture, logic and RAID lessons.
Use them as starters, plenaries or homework; choices save on the student’s device.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one revision test and one past-paper question per week in the final half term.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Site: nigeriastudentcenter.github.io/btech/start.html
The AI tutor is live on the college Azure subscription.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2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5852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Fundamentals of Computer Systems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0040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DEB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delivery deck · BTEC Level 3 Nationals in Computing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02336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· Software · Architecture · Data · Transmission · Logic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949440" y="1638701"/>
            <a:ext cx="4206240" cy="3306278"/>
          </a:xfrm>
          <a:prstGeom prst="roundRect">
            <a:avLst>
              <a:gd name="adj" fmla="val 41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private/tmp/claude-501/-Users-johnaikeremiokha-code-Claude-Project/bf844d04-1b41-4e28-bbaa-8211504dbf91/scratchpad/deck/figs2all/motherboard_identification_diagra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0" y="1775861"/>
            <a:ext cx="3840480" cy="30319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each lesson runs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6F4EE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2275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2275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Millionaire, matching game or recap quiz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153151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566786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66786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244591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aim and spec point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757661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6F4EE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1297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171297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49101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diagram-led explanation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362172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75808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775808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53612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task, hands-on or worked example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966683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6F4EE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80318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80318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7058123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activity with the AI tutor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571194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984829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984829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662634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exam-style question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10175704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6F4EE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589340" y="1737360"/>
            <a:ext cx="640080" cy="640080"/>
          </a:xfrm>
          <a:prstGeom prst="ellipse">
            <a:avLst/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5893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10267144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flipped: preview the next deck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48640" y="3931920"/>
            <a:ext cx="5486400" cy="1371600"/>
          </a:xfrm>
          <a:prstGeom prst="roundRect">
            <a:avLst>
              <a:gd name="adj" fmla="val 666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13232" y="4041648"/>
            <a:ext cx="5157216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your starters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Millionaire, Hollywood Squares and matching-game starters, quiz QR codes and cheat sheets stay on Teams and work alongside the site.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6309360" y="3931920"/>
            <a:ext cx="5330952" cy="1371600"/>
          </a:xfrm>
          <a:prstGeom prst="roundRect">
            <a:avLst>
              <a:gd name="adj" fmla="val 666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73952" y="4041648"/>
            <a:ext cx="500176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with exam practice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each topic with an exam-style question from the Revision tests or the Past Exam Papers page, where the tutor gives hints without writing answers.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2 at a glance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learning hours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813243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0E3B43"/>
          </a:solidFill>
          <a:ln w="12700">
            <a:solidFill>
              <a:srgbClr val="0E3B4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813243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2950403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written exam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77846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77846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5215006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areas: A–F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42449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42449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6000" dirty="0"/>
          </a:p>
        </p:txBody>
      </p:sp>
      <p:sp>
        <p:nvSpPr>
          <p:cNvPr id="14" name="Text 12"/>
          <p:cNvSpPr txBox="1"/>
          <p:nvPr/>
        </p:nvSpPr>
        <p:spPr>
          <a:xfrm>
            <a:off x="7479609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sections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07052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607052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6000" dirty="0"/>
          </a:p>
        </p:txBody>
      </p:sp>
      <p:sp>
        <p:nvSpPr>
          <p:cNvPr id="17" name="Text 15"/>
          <p:cNvSpPr txBox="1"/>
          <p:nvPr/>
        </p:nvSpPr>
        <p:spPr>
          <a:xfrm>
            <a:off x="9744212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3232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A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and software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2428189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592781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B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architecture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307738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472330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C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representation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187288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51880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D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organisation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066837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231429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E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transmission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9946386" y="3749040"/>
            <a:ext cx="1696669" cy="1554480"/>
          </a:xfrm>
          <a:prstGeom prst="roundRect">
            <a:avLst>
              <a:gd name="adj" fmla="val 5882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110978" y="3858768"/>
            <a:ext cx="1367485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F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and data flow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Externally assessed. Check the current exam length, marks and dates with Pearson; examiner reports since 2017 are in the unit folder on Teams.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from the examiner reports</a:t>
            </a:r>
            <a:endParaRPr lang="en-US" sz="3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663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Command word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4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students must 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4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 / identify / give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short, precise fact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Describe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features or steps, one mark per accurate point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point plus why/how, linked to the scenario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Calculate / convert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show every step of working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Discuss / evaluate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both sides, applied to the scenario, with a supported judgement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589520" y="1325880"/>
            <a:ext cx="4050792" cy="2194560"/>
          </a:xfrm>
          <a:prstGeom prst="roundRect">
            <a:avLst>
              <a:gd name="adj" fmla="val 416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754112" y="1435608"/>
            <a:ext cx="3721608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A35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weaknesses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answers not applied to the scenario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mixing up similar terms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missing working in conversions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lists instead of developed points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589520" y="3703320"/>
            <a:ext cx="4050792" cy="2103120"/>
          </a:xfrm>
          <a:prstGeom prst="roundRect">
            <a:avLst>
              <a:gd name="adj" fmla="val 4348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54112" y="3813048"/>
            <a:ext cx="372160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pack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tests 1–4 (guided to long answers) and five past papers with tutor help modes: start, check and plan.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student pack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3232" y="148132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Brief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practice brief and success criteria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355848" y="137160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520440" y="148132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Learn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sections, ‘Go deeper’ diagrams, ‘From your lessons’ blocks and videos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63056" y="137160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327648" y="148132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Workbook + tutor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activity per section with the AI tutor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970264" y="137160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34856" y="148132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Revision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tests: guided, independent, deeper, long answers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" y="367588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Past Exam Papers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Pearson papers with tutor help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55848" y="356616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520440" y="367588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Diagram tasks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labelling worksheets as drop-down tasks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163056" y="356616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27648" y="367588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Videos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 videos including the MrBrownCS revision series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970264" y="3566160"/>
            <a:ext cx="2651760" cy="1965960"/>
          </a:xfrm>
          <a:prstGeom prst="roundRect">
            <a:avLst>
              <a:gd name="adj" fmla="val 465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34856" y="3675888"/>
            <a:ext cx="2322576" cy="174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deck, the topic map, tutor notes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for Teams: nigeriastudentcenter.github.io/btech/start.html · No accounts; work saves in the browser.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AI study tutor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3108960"/>
          </a:xfrm>
          <a:prstGeom prst="roundRect">
            <a:avLst>
              <a:gd name="adj" fmla="val 294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3232" y="1481328"/>
            <a:ext cx="5065776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can ask it to…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explain a topic another way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diagnose a misunderstanding with one question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give one hint at a time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set new practice questions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help start, check or plan a past-paper answer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245352" y="1371600"/>
            <a:ext cx="5394960" cy="3108960"/>
          </a:xfrm>
          <a:prstGeom prst="roundRect">
            <a:avLst>
              <a:gd name="adj" fmla="val 2941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9944" y="1481328"/>
            <a:ext cx="5065776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A35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set up to…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not give answers to the workbook’s own activities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use different numbers from the activity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never invent official mark schemes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reply in plain English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store nothing on the server; no names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709160"/>
            <a:ext cx="11094415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13232" y="4818888"/>
            <a:ext cx="10765231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now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tutor runs on the college Azure AI service with shared usage limits. If it is ever offline, every page still works.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 plan by topic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2148840"/>
            <a:ext cx="11094415" cy="0"/>
          </a:xfrm>
          <a:prstGeom prst="line">
            <a:avLst/>
          </a:prstGeom>
          <a:noFill/>
          <a:ln w="38100">
            <a:solidFill>
              <a:srgbClr val="0E3B4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308583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A1–A3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49808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hardware, software, data processing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157652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97709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B1–B3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470861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598877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architecture, CPU, registers, interrupts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06721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246778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C1–C3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319930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47946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numbers, text, images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5790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095848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D1–D2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169000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97016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structures, matrices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704859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944917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E1–E3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018069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146085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transmission, encryption, errors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553929" y="1984248"/>
            <a:ext cx="329184" cy="329184"/>
          </a:xfrm>
          <a:prstGeom prst="ellipse">
            <a:avLst/>
          </a:prstGeom>
          <a:solidFill>
            <a:srgbClr val="1F8A7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793986" y="1371600"/>
            <a:ext cx="18490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F1–F2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867138" y="2560320"/>
            <a:ext cx="1702765" cy="2103120"/>
          </a:xfrm>
          <a:prstGeom prst="roundRect">
            <a:avLst>
              <a:gd name="adj" fmla="val 5370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995154" y="2697480"/>
            <a:ext cx="144673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logic, flowcharts, system diagrams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your scheme of work dates; leave the final weeks for revision tests, past papers and the sample assessment material.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· Hardware and software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types, components, connectors and ports, servers, storage, operating systems and data processing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a computer system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identify internal components and explain their purpose, features and uses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Motherboard, CPU, RAM, ROM, storage, PSU, GPU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+ feature + use for each component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computer and mobile devices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Factors affecting the choice of hardware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labelled_top_down_view_of_a_desktop_mo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1103" y="1188720"/>
            <a:ext cx="3313105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motherboard_identification_diagr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866" y="3172968"/>
            <a:ext cx="2119579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 disassembly; Diagram tasks 1, 4 and 5.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A1; PC component selection task.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question on choosing hardware.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Connectors, ports and servers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identify connectors and ports and explain the functions of servers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ATX 24/20-pin, EPS 4/8-pin, PCIe 6/8-pin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SATA, Molex, Berg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USB-A/C, HDMI, DisplayPort, VGA, DVI, RJ45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File, print, web, mail, database, authentication servers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seven_computer_connectors_to_identif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3136" y="1188720"/>
            <a:ext cx="3749040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ten_ports_to_identif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766" y="3172968"/>
            <a:ext cx="3853780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tasks 2 and 3.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‘From your lessons · A1’ tables.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server for each scenario.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Storage, RAID, NAS and SAN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compare storage and explain RAID, NAS and SAN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and storage hierarchy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HDD vs SSD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0, 1, 5 (and 10)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vs SAN; cluster storage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how_raid_0_1_and_5_place_data_across_dr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233893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 9: RAID levels.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A1 storage activity.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choice for a scenario.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Operating systems and the kernel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the role of the OS and kernel, interfaces, utilities and open source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Kernel: execution, interrupts, memory, scheduling, devices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networking and security: home vs organisation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GUI, CLI, menu, voice: choosing an interface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Utilities, applications, open source, disk cache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user_shell_kernel_and_hardwa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793187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timeline_of_multitasking_with_time_slic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610" y="3091635"/>
            <a:ext cx="5798091" cy="1754685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Kernel crossword (link on Teams).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A2.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vs proprietary exam question.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processing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how data is collected, processed, shared and backed up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Collection methods and validation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Processing: sort, search, aggregate, calculate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across multiple systems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Backups: full, incremental, differential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the_stages_of_data_processing_from_col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637257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full_incremental_and_differential_backu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522" y="2935705"/>
            <a:ext cx="5808269" cy="1910615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A3.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processing homework (Teams).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 question on processing.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· Computer architecture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Neumann and Harvard, the fetch–decode–execute cycle, pipelining, registers and interrupts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Approaches to architecture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compare Von Neumann, Harvard, clusters and NUMA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Stored-program concept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instruction and data memories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Clusters and parallel processing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vs non-uniform memory access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von_neumann_and_harvard_architectures_c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1388" y="1188720"/>
            <a:ext cx="4912535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a_computer_cluster_sharing_one_big_jo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077" y="3172968"/>
            <a:ext cx="4239158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B1.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 3 (deeper) B1 set.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B2 deck.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Microarchitecture: FDE and pipelining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the fetch–decode–execute cycle, pipelining, cores and cache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Fetch, decode, execute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Pipelining overlaps stages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Cores, threads and cache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4 cores ≠ 4× faster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the_fetch_decode_execute_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8386" y="1188720"/>
            <a:ext cx="5698541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instructions_overlapping_in_a_three_sta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544" y="3172968"/>
            <a:ext cx="3686225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out the FDE cycle with students as registers.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B2.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question on CPU performance.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Registers, buses and interrupts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trace registers through a fetch and explain interrupts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PC, MAR, MDR, CIR, ACC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Address, data and control buses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Interrupt handling and priorities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and restoring registers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registers_inside_the_cpu_and_the_buses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1664" y="1188720"/>
            <a:ext cx="4451985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von_neumann_computer_to_lab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8880" y="3172968"/>
            <a:ext cx="2957552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 7: Von Neumann computer.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B3 register trace.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 question on registers.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and D · Data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 systems, text, images, data structures and matrices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Number systems and arithmetic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convert between bases, use BCD and do binary arithmetic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Binary, octal, decimal, hexadecimal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Recognising a base from its digits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Addition, subtraction, shifts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converting_a_byte_between_binary_hexade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793187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adding_two_binary_byt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091635"/>
            <a:ext cx="5925312" cy="1637257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 Binary Game / number systems quiz.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 6: which number base?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competence test.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Negative numbers and floating point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represent negative numbers and real numbers in binary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and magnitude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Two’s complement and range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Mantissa and exponent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Precision vs range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eight_bit_two_x27_s_complement_place_v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559293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a_floating_point_number_made_of_a_manti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857741"/>
            <a:ext cx="5925312" cy="1559293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binary worksheet (Teams).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 3 C1 set.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Floating point deck.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C2–C3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Text and images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ASCII, Unicode, bitmap images and compression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ASCII and extended ASCII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Unicode and UTF-8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Pixels, resolution, colour depth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size; RLE compression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unicode_characters_and_how_many_utf_8_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715222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run_length_encoding_of_one_row_of_pixel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013670"/>
            <a:ext cx="5925312" cy="132539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C2 and C3.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file size calculation.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representation deck.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D1–D2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structures and matrices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stacks, queues, arrays, lists and matrices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(LIFO), queue (FIFO)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and linked lists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Row-major storage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Matrix addition, multiplication, transformations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a_stack_and_a_queue_side_by_s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3264" y="1188720"/>
            <a:ext cx="4748784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multiplying_two_matrices_row_by_colum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172968"/>
            <a:ext cx="5925312" cy="1559293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D1 and D2; matrices worksheet.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Indices and matrices questions.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revision questions.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and F · Transmission and logic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Channels, encryption, VoIP, error detection and correction, logic gates and data flow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Transmitting data and encryption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transmission methods, protocols, encryption and VoIP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Simplex, half and full duplex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Serial vs parallel; synchronous vs asynchronous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Caesar, Vigenère, public key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VoIP: codecs, packets, jitter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serial_and_parallel_transmission_of_one_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8386" y="1188720"/>
            <a:ext cx="5698541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vigen_re_cipher_worked_examp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172968"/>
            <a:ext cx="5925312" cy="1559293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Vigenère cipher worksheet (Teams).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E1.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revision questions.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E2–E3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Detecting and correcting errors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parity, checksums, CRC, ARQ and FEC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 of errors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Parity and checksums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CRC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ARQ vs FEC: when to use each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arq_asks_again_while_fec_sends_correct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625" y="1188720"/>
            <a:ext cx="5868063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even_parity_counts_the_number_of_on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496" y="3172968"/>
            <a:ext cx="5238319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E2 and E3.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correction exam question.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correction deck.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Logic gates and Boolean logic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gates, truth tables, expressions and adders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AND, OR, NOT, NAND, NOR, XOR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Truth tables and expressions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Half and full adders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 gates; three-state logic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the_six_logic_gates_with_their_symbols_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3136" y="1188720"/>
            <a:ext cx="3749040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six_logic_gate_symbols_to_identif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321" y="3172968"/>
            <a:ext cx="5780671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 8: logic gate symbols.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questions (Teams); Workbook F1.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Dog day-care truth table question.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Flowcharts and system diagrams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read and draw flowcharts and system diagrams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Flowchart symbols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Tracing with normal and edge cases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diagrams: inputs, processes, outputs, storage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Explaining a diagram in words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2all/flowchart_for_topping_up_a_bus_pass_wit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3661" y="1188720"/>
            <a:ext cx="2967990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2all/system_diagram_of_a_school_canteen_paym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988" y="3172968"/>
            <a:ext cx="4385336" cy="16733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F2.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Reward-system flowchart question.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 2.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Nine diagram tasks on the site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Motherboard ID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13243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996123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996123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connectors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77846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260726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5260726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42449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525329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7525329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devices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607052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789932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9789932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components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31520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number base?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2813243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996123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600" dirty="0"/>
          </a:p>
        </p:txBody>
      </p:sp>
      <p:sp>
        <p:nvSpPr>
          <p:cNvPr id="23" name="Text 21"/>
          <p:cNvSpPr txBox="1"/>
          <p:nvPr/>
        </p:nvSpPr>
        <p:spPr>
          <a:xfrm>
            <a:off x="2996123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Neumann computer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077846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260726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600" dirty="0"/>
          </a:p>
        </p:txBody>
      </p:sp>
      <p:sp>
        <p:nvSpPr>
          <p:cNvPr id="26" name="Text 24"/>
          <p:cNvSpPr txBox="1"/>
          <p:nvPr/>
        </p:nvSpPr>
        <p:spPr>
          <a:xfrm>
            <a:off x="5260726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gate symbols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7342449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525329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8A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600" dirty="0"/>
          </a:p>
        </p:txBody>
      </p:sp>
      <p:sp>
        <p:nvSpPr>
          <p:cNvPr id="29" name="Text 27"/>
          <p:cNvSpPr txBox="1"/>
          <p:nvPr/>
        </p:nvSpPr>
        <p:spPr>
          <a:xfrm>
            <a:off x="7525329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levels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Word labelling worksheets, redrawn as original diagrams with drop-down answers, instant marking and links to the lesson and tutor.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Revision and the exam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696669" cy="822960"/>
          </a:xfrm>
          <a:prstGeom prst="chevron">
            <a:avLst/>
          </a:prstGeom>
          <a:solidFill>
            <a:srgbClr val="0E3B4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section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428189" y="1463040"/>
            <a:ext cx="1696669" cy="822960"/>
          </a:xfrm>
          <a:prstGeom prst="chevron">
            <a:avLst/>
          </a:prstGeom>
          <a:solidFill>
            <a:srgbClr val="1F8A7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748229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task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07738" y="1463040"/>
            <a:ext cx="1696669" cy="822960"/>
          </a:xfrm>
          <a:prstGeom prst="chevron">
            <a:avLst/>
          </a:prstGeom>
          <a:solidFill>
            <a:srgbClr val="0E3B4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27778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+ tutor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87288" y="1463040"/>
            <a:ext cx="1696669" cy="822960"/>
          </a:xfrm>
          <a:prstGeom prst="chevron">
            <a:avLst/>
          </a:prstGeom>
          <a:solidFill>
            <a:srgbClr val="1F8A7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07328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66837" y="1463040"/>
            <a:ext cx="1696669" cy="822960"/>
          </a:xfrm>
          <a:prstGeom prst="chevron">
            <a:avLst/>
          </a:prstGeom>
          <a:solidFill>
            <a:srgbClr val="0E3B4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86877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papers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946386" y="1463040"/>
            <a:ext cx="1696669" cy="822960"/>
          </a:xfrm>
          <a:prstGeom prst="chevron">
            <a:avLst/>
          </a:prstGeom>
          <a:solidFill>
            <a:srgbClr val="1F8A7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266426" y="1463040"/>
            <a:ext cx="114802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Examiner tips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651760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13232" y="2761488"/>
            <a:ext cx="3236976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revision tests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Guided, independent, deeper understanding and long 6–12 mark answers with level marking.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97680" y="2651760"/>
            <a:ext cx="3566160" cy="2103120"/>
          </a:xfrm>
          <a:prstGeom prst="roundRect">
            <a:avLst>
              <a:gd name="adj" fmla="val 4348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462272" y="2761488"/>
            <a:ext cx="3236976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past papers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Pearson papers with tutor modes: start, check and plan. The official mark schemes are linked.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046720" y="2651760"/>
            <a:ext cx="3593592" cy="2103120"/>
          </a:xfrm>
          <a:prstGeom prst="roundRect">
            <a:avLst>
              <a:gd name="adj" fmla="val 4348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11312" y="2761488"/>
            <a:ext cx="3264408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0E3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questions by topic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A–F question banks and answers on Teams pair with each Learn section.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E3B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Ready to deliver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194560"/>
            <a:ext cx="6035040" cy="3200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start page link in Teams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1: tour the pack and the tutor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diagram task in every hardware lesson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workbook activities as homework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tests and past papers every week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766560" y="1828800"/>
            <a:ext cx="4873752" cy="2574036"/>
          </a:xfrm>
          <a:prstGeom prst="roundRect">
            <a:avLst>
              <a:gd name="adj" fmla="val 53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private/tmp/claude-501/-Users-johnaikeremiokha-code-Claude-Project/bf844d04-1b41-4e28-bbaa-8211504dbf91/scratchpad/deck/figs2all/the_six_logic_gates_with_their_symbols_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965960"/>
            <a:ext cx="4599432" cy="22997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 Fundamentals of Computer Systems: teacher delivery deck</dc:title>
  <dc:subject>PptxGenJS Presentation</dc:subject>
  <dc:creator>Unit 2 course team</dc:creator>
  <cp:lastModifiedBy>Unit 2 course team</cp:lastModifiedBy>
  <cp:revision>1</cp:revision>
  <dcterms:created xsi:type="dcterms:W3CDTF">2026-10-01T05:20:54Z</dcterms:created>
  <dcterms:modified xsi:type="dcterms:W3CDTF">2026-10-01T05:20:54Z</dcterms:modified>
</cp:coreProperties>
</file>