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Purpose: this deck supports delivery of Unit 12 alongside the student course site (nigeriastudentcenter.github.io/btech/unit12/start.html).
Lesson slides follow the college routine: starter, aim, teach, practical, task, check, flipped homework.
The scheme of work has 20 three-hour lessons and three assignments; the speaker notes link each slide to the workbook section, practical and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who miss a lesson can follow the Learn page and practical at home; console versions run at dotnetfiddle.net.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Unit 12 builds on Unit 2 (software types) and complements Unit 8 (mobile apps).
Maths opportunities are flagged on 1C.4, 2C.P4, 2C.M3, 2C.D3 (calculations in programs).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scheme of work schedules Assignment 1 in lesson 5, Assignment 2 in lessons 17–18 and Assignment 3 in lesson 20. Use centre-devised briefs or Pearson’s authorised assignment briefs.
Choose an Assignment 2 client different from the leisure-centre example used in the lessons.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Tour the site in lesson 1 and show the backup download button on shared PCs.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 declaration explicit: the program must be the student’s own code.
The coach receives only the task ID; the brief, checklist and rules are held on the server.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Learners should spend lesson time and non-supervised time on assignments (scheme of work).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Demonstrate a centre-devised Hello World program, then a game, a web app and a desktop app, asking which language each might use.
Question: why can the CPU not run Visual Basic directly?
Videos (A1, A2): TED-Ed What’s an algorithm?; MrBrownCS high/low-level languages and translators.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a quality comment: measure → evidence → improvement.
Support: the six-box quality diagram. Stretch: discuss trade-offs (efficiency vs readability).
Video (A4): MrBrownCS Testing and defensive programming.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Supply two short, different programs (e.g. one with selection, one with a loop). Do not use the examples from the Learn page.
Collect the AI-use log with submissions.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a short sample brief and have pairs extract requirements.
Video (B1): AltexSoft, Software development life cycle explained.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design the quiz screen: question, four answers A–D, Submit, Quit, feedback area.
Stretch: prototype it in Visual Studio without code.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Scheme of work lesson 10 tasks: multiply two numbers; °C to °F using F = C × 9 / 5 + 32.
Videos (B4): MrBrownCS Flowcharts; trace tables tutorial; pseudocode (stretch).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a test plan with boundary data around 1–10.
Video (B5): MrBrownCS Data assurance considerations.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Scheme of work lessons 11 and 15. Show properties changing live.
Videos (C1): MrBrownCS IDEs; freeCodeCamp VB.NET full course for reference.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Scheme of work lessons 12–14.
Videos (C2, C3): MrBrownCS Data types, variables and constants; 3 basic constructs; VB.NET If statements.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Refactor the calculator into functions to show the benefit.
Videos (C4, C5): Computerphile recursion (stretch); MrBrownCS subprograms and functions.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Scheme of work lesson 16.
Videos (C6, C7): MrBrownCS arrays, string handling, text files.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Case study: cash machines paying out too much because of a software fault.
Videos (C8): MrBrownCS testing approaches; syntax and logic errors.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Lessons 17–18 plus non-supervised time. Check source code includes commentary throughout (2C.P4).
For 2C.D3, look for refinements to code quality, not just new features.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Learners review software they wrote in the course, not their assignment work (scheme of work lesson 19).
Distinction: compare with the initial design and justify every change.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Lesson 20. Format can be a report or a presentation to the client.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Map: 1 C1 · 2 C2 · 3 B4 · 4 C3 · 5 C4 · 6 C6 · 7–8 C7 · 9 C8 · 10 B3–D1.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Site: nigeriastudentcenter.github.io/btech/unit12/start.html
The AI tutor and coach depend on the college Azure subscription being active; the rest of the site works without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B1B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09728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12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5852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Software Development</a:t>
            </a:r>
            <a:endParaRPr lang="en-US" sz="4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108960"/>
            <a:ext cx="5669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9C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 delivery deck · BTEC First in Information and Creative Technology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023360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it · Design it · Build it · Test it · Review it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309360" y="2098307"/>
            <a:ext cx="5394960" cy="2295625"/>
          </a:xfrm>
          <a:prstGeom prst="roundRect">
            <a:avLst>
              <a:gd name="adj" fmla="val 597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private/tmp/claude-501/-Users-johnaikeremiokha-code-Claude-Project/bf844d04-1b41-4e28-bbaa-8211504dbf91/scratchpad/deck/figs12/the_software_development_life_cyc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2235467"/>
            <a:ext cx="5120640" cy="20213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each lesson runs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1467351" cy="2011680"/>
          </a:xfrm>
          <a:prstGeom prst="roundRect">
            <a:avLst>
              <a:gd name="adj" fmla="val 6232"/>
            </a:avLst>
          </a:prstGeom>
          <a:solidFill>
            <a:srgbClr val="FDF1E7"/>
          </a:solidFill>
          <a:ln w="12700">
            <a:solidFill>
              <a:srgbClr val="C9D7E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62275" y="1737360"/>
            <a:ext cx="640080" cy="640080"/>
          </a:xfrm>
          <a:prstGeom prst="ellipse">
            <a:avLst/>
          </a:prstGeom>
          <a:solidFill>
            <a:srgbClr val="2B1B4A"/>
          </a:solidFill>
          <a:ln w="12700">
            <a:solidFill>
              <a:srgbClr val="2B1B4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62275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514600"/>
            <a:ext cx="1284471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</a:t>
            </a:r>
            <a:endParaRPr lang="en-US" sz="15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predict-the-output or recap quiz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2153151" y="1554480"/>
            <a:ext cx="1467351" cy="2011680"/>
          </a:xfrm>
          <a:prstGeom prst="roundRect">
            <a:avLst>
              <a:gd name="adj" fmla="val 6232"/>
            </a:avLst>
          </a:prstGeom>
          <a:solidFill>
            <a:srgbClr val="EAF2F9"/>
          </a:solidFill>
          <a:ln w="12700">
            <a:solidFill>
              <a:srgbClr val="C9D7E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566786" y="1737360"/>
            <a:ext cx="640080" cy="640080"/>
          </a:xfrm>
          <a:prstGeom prst="ellipse">
            <a:avLst/>
          </a:prstGeom>
          <a:solidFill>
            <a:srgbClr val="2B1B4A"/>
          </a:solidFill>
          <a:ln w="12700">
            <a:solidFill>
              <a:srgbClr val="2B1B4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566786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2244591" y="2514600"/>
            <a:ext cx="1284471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</a:t>
            </a:r>
            <a:endParaRPr lang="en-US" sz="15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the aim and the criteria it builds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757661" y="1554480"/>
            <a:ext cx="1467351" cy="2011680"/>
          </a:xfrm>
          <a:prstGeom prst="roundRect">
            <a:avLst>
              <a:gd name="adj" fmla="val 6232"/>
            </a:avLst>
          </a:prstGeom>
          <a:solidFill>
            <a:srgbClr val="FDF1E7"/>
          </a:solidFill>
          <a:ln w="12700">
            <a:solidFill>
              <a:srgbClr val="C9D7E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71297" y="1737360"/>
            <a:ext cx="640080" cy="640080"/>
          </a:xfrm>
          <a:prstGeom prst="ellipse">
            <a:avLst/>
          </a:prstGeom>
          <a:solidFill>
            <a:srgbClr val="2B1B4A"/>
          </a:solidFill>
          <a:ln w="12700">
            <a:solidFill>
              <a:srgbClr val="2B1B4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171297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49101" y="2514600"/>
            <a:ext cx="1284471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</a:t>
            </a:r>
            <a:endParaRPr lang="en-US" sz="15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live-code or diagram-led explanation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362172" y="1554480"/>
            <a:ext cx="1467351" cy="2011680"/>
          </a:xfrm>
          <a:prstGeom prst="roundRect">
            <a:avLst>
              <a:gd name="adj" fmla="val 6232"/>
            </a:avLst>
          </a:prstGeom>
          <a:solidFill>
            <a:srgbClr val="EAF2F9"/>
          </a:solidFill>
          <a:ln w="12700">
            <a:solidFill>
              <a:srgbClr val="C9D7E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775808" y="1737360"/>
            <a:ext cx="640080" cy="640080"/>
          </a:xfrm>
          <a:prstGeom prst="ellipse">
            <a:avLst/>
          </a:prstGeom>
          <a:solidFill>
            <a:srgbClr val="2B1B4A"/>
          </a:solidFill>
          <a:ln w="12700">
            <a:solidFill>
              <a:srgbClr val="2B1B4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775808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5453612" y="2514600"/>
            <a:ext cx="1284471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5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it in Visual Studio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966683" y="1554480"/>
            <a:ext cx="1467351" cy="2011680"/>
          </a:xfrm>
          <a:prstGeom prst="roundRect">
            <a:avLst>
              <a:gd name="adj" fmla="val 6232"/>
            </a:avLst>
          </a:prstGeom>
          <a:solidFill>
            <a:srgbClr val="FDF1E7"/>
          </a:solidFill>
          <a:ln w="12700">
            <a:solidFill>
              <a:srgbClr val="C9D7E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80318" y="1737360"/>
            <a:ext cx="640080" cy="640080"/>
          </a:xfrm>
          <a:prstGeom prst="ellipse">
            <a:avLst/>
          </a:prstGeom>
          <a:solidFill>
            <a:srgbClr val="2B1B4A"/>
          </a:solidFill>
          <a:ln w="12700">
            <a:solidFill>
              <a:srgbClr val="2B1B4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380318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7058123" y="2514600"/>
            <a:ext cx="1284471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5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activity on the site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8571194" y="1554480"/>
            <a:ext cx="1467351" cy="2011680"/>
          </a:xfrm>
          <a:prstGeom prst="roundRect">
            <a:avLst>
              <a:gd name="adj" fmla="val 6232"/>
            </a:avLst>
          </a:prstGeom>
          <a:solidFill>
            <a:srgbClr val="EAF2F9"/>
          </a:solidFill>
          <a:ln w="12700">
            <a:solidFill>
              <a:srgbClr val="C9D7E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984829" y="1737360"/>
            <a:ext cx="640080" cy="640080"/>
          </a:xfrm>
          <a:prstGeom prst="ellipse">
            <a:avLst/>
          </a:prstGeom>
          <a:solidFill>
            <a:srgbClr val="2B1B4A"/>
          </a:solidFill>
          <a:ln w="12700">
            <a:solidFill>
              <a:srgbClr val="2B1B4A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984829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8662634" y="2514600"/>
            <a:ext cx="1284471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5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or exit question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10175704" y="1554480"/>
            <a:ext cx="1467351" cy="2011680"/>
          </a:xfrm>
          <a:prstGeom prst="roundRect">
            <a:avLst>
              <a:gd name="adj" fmla="val 6232"/>
            </a:avLst>
          </a:prstGeom>
          <a:solidFill>
            <a:srgbClr val="FDF1E7"/>
          </a:solidFill>
          <a:ln w="12700">
            <a:solidFill>
              <a:srgbClr val="C9D7E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589340" y="1737360"/>
            <a:ext cx="640080" cy="640080"/>
          </a:xfrm>
          <a:prstGeom prst="ellipse">
            <a:avLst/>
          </a:prstGeom>
          <a:solidFill>
            <a:srgbClr val="2B1B4A"/>
          </a:solidFill>
          <a:ln w="12700">
            <a:solidFill>
              <a:srgbClr val="2B1B4A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589340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10267144" y="2514600"/>
            <a:ext cx="1284471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Homework</a:t>
            </a:r>
            <a:endParaRPr lang="en-US" sz="15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flipped: preview the next lesson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548640" y="3931920"/>
            <a:ext cx="5486400" cy="1371600"/>
          </a:xfrm>
          <a:prstGeom prst="roundRect">
            <a:avLst>
              <a:gd name="adj" fmla="val 666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13232" y="4041648"/>
            <a:ext cx="5157216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coding works best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the example in front of the class, make a deliberate mistake, and let students spot it. Then they build their own version in the practical.</a:t>
            </a:r>
            <a:endParaRPr lang="en-US" sz="1500" dirty="0"/>
          </a:p>
        </p:txBody>
      </p:sp>
      <p:sp>
        <p:nvSpPr>
          <p:cNvPr id="33" name="Shape 31"/>
          <p:cNvSpPr/>
          <p:nvPr/>
        </p:nvSpPr>
        <p:spPr>
          <a:xfrm>
            <a:off x="6309360" y="3931920"/>
            <a:ext cx="5330952" cy="1371600"/>
          </a:xfrm>
          <a:prstGeom prst="roundRect">
            <a:avLst>
              <a:gd name="adj" fmla="val 666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473952" y="4041648"/>
            <a:ext cx="5001768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Three-hour lessons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Roughly: 20 min teach, 90 min practical, 40 min workbook and quiz, with breaks. Practicals are on the site so students can catch up.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 12 at a glance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036003" cy="1920240"/>
          </a:xfrm>
          <a:prstGeom prst="roundRect">
            <a:avLst>
              <a:gd name="adj" fmla="val 5714"/>
            </a:avLst>
          </a:prstGeom>
          <a:solidFill>
            <a:srgbClr val="2B1B4A"/>
          </a:solidFill>
          <a:ln w="12700">
            <a:solidFill>
              <a:srgbClr val="2B1B4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600200"/>
            <a:ext cx="203600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</a:t>
            </a:r>
            <a:endParaRPr lang="en-US" sz="60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606040"/>
            <a:ext cx="1761683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guided learning hours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813243" y="1463040"/>
            <a:ext cx="2036003" cy="1920240"/>
          </a:xfrm>
          <a:prstGeom prst="roundRect">
            <a:avLst>
              <a:gd name="adj" fmla="val 5714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813243" y="1600200"/>
            <a:ext cx="203600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6000" dirty="0"/>
          </a:p>
        </p:txBody>
      </p:sp>
      <p:sp>
        <p:nvSpPr>
          <p:cNvPr id="8" name="Text 6"/>
          <p:cNvSpPr txBox="1"/>
          <p:nvPr/>
        </p:nvSpPr>
        <p:spPr>
          <a:xfrm>
            <a:off x="2950403" y="2606040"/>
            <a:ext cx="1761683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assignments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077846" y="1463040"/>
            <a:ext cx="2036003" cy="1920240"/>
          </a:xfrm>
          <a:prstGeom prst="roundRect">
            <a:avLst>
              <a:gd name="adj" fmla="val 5714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077846" y="1600200"/>
            <a:ext cx="203600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6000" dirty="0"/>
          </a:p>
        </p:txBody>
      </p:sp>
      <p:sp>
        <p:nvSpPr>
          <p:cNvPr id="11" name="Text 9"/>
          <p:cNvSpPr txBox="1"/>
          <p:nvPr/>
        </p:nvSpPr>
        <p:spPr>
          <a:xfrm>
            <a:off x="5215006" y="2606040"/>
            <a:ext cx="1761683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aims: A–D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342449" y="1463040"/>
            <a:ext cx="2036003" cy="1920240"/>
          </a:xfrm>
          <a:prstGeom prst="roundRect">
            <a:avLst>
              <a:gd name="adj" fmla="val 5714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342449" y="1600200"/>
            <a:ext cx="203600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</a:t>
            </a:r>
            <a:endParaRPr lang="en-US" sz="6000" dirty="0"/>
          </a:p>
        </p:txBody>
      </p:sp>
      <p:sp>
        <p:nvSpPr>
          <p:cNvPr id="14" name="Text 12"/>
          <p:cNvSpPr txBox="1"/>
          <p:nvPr/>
        </p:nvSpPr>
        <p:spPr>
          <a:xfrm>
            <a:off x="7479609" y="2606040"/>
            <a:ext cx="1761683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on the site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607052" y="1463040"/>
            <a:ext cx="2036003" cy="1920240"/>
          </a:xfrm>
          <a:prstGeom prst="roundRect">
            <a:avLst>
              <a:gd name="adj" fmla="val 5714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607052" y="1600200"/>
            <a:ext cx="203600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6000" dirty="0"/>
          </a:p>
        </p:txBody>
      </p:sp>
      <p:sp>
        <p:nvSpPr>
          <p:cNvPr id="17" name="Text 15"/>
          <p:cNvSpPr txBox="1"/>
          <p:nvPr/>
        </p:nvSpPr>
        <p:spPr>
          <a:xfrm>
            <a:off x="9744212" y="2606040"/>
            <a:ext cx="1761683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programming practicals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3749040"/>
            <a:ext cx="2602154" cy="1737360"/>
          </a:xfrm>
          <a:prstGeom prst="roundRect">
            <a:avLst>
              <a:gd name="adj" fmla="val 5263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13232" y="3858768"/>
            <a:ext cx="2272970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aim A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the characteristics and uses of a software program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3379394" y="3749040"/>
            <a:ext cx="2602154" cy="1737360"/>
          </a:xfrm>
          <a:prstGeom prst="roundRect">
            <a:avLst>
              <a:gd name="adj" fmla="val 5263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543986" y="3858768"/>
            <a:ext cx="2272970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aim B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 software program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210148" y="3749040"/>
            <a:ext cx="2602154" cy="1737360"/>
          </a:xfrm>
          <a:prstGeom prst="roundRect">
            <a:avLst>
              <a:gd name="adj" fmla="val 5263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374740" y="3858768"/>
            <a:ext cx="2272970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aim C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and test a software program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9040901" y="3749040"/>
            <a:ext cx="2602154" cy="1737360"/>
          </a:xfrm>
          <a:prstGeom prst="roundRect">
            <a:avLst>
              <a:gd name="adj" fmla="val 5263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205493" y="3858768"/>
            <a:ext cx="2272970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aim D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the finished software program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1 and Level 2 · internally assessed · mandatory in the Computer Science pathway · links to Unit 2 Technology Systems and Unit 8 Mobile Apps Development.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Assessment map</a:t>
            </a:r>
            <a:endParaRPr lang="en-US" sz="3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25880"/>
          <a:ext cx="11094415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114800"/>
                <a:gridCol w="2560320"/>
                <a:gridCol w="222199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Assignment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1B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Level 1 / Pass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1B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Merit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1B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Distinction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1B4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· Characteristics of programs (aim A)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1A.1 / 2A.P1 Identify / explain the purpose and characteristics of two programs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2A.M1 Comment on quality, suggest improvements, flowchart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2A.D1 Discuss strengths and weaknesses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· Design, develop, test (aims B, C)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1B.2 / 2B.P2 Purpose and user requirements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1B.3 / 2B.P3 Design: problem definition, solution, predefined functions, test plan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1C.4 / 2C.P4 Develop: UI, constructs, commentary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1C.5 / 2C.P5 Test and repair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2B.M2 Detailed design with alternatives and test data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2C.M3 Functional program meets the brief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2C.M4 Feedback used to improve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2B.D2 Justify design decisions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2C.D3 Refine for code quality and user feedback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· Review (aim D)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1D.6 / 2D.P6 How the program suits requirements and purpose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2D.M5 Review the extent requirements are met, with feedback and constraints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733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2D.D4 Evaluate against designs and code quality; justify changes; recommend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Assignment guide on the site restates every criterion in plain English with a success checklist; the same data drives the builder and the AI coach.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student course site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566160" cy="1920240"/>
          </a:xfrm>
          <a:prstGeom prst="roundRect">
            <a:avLst>
              <a:gd name="adj" fmla="val 4762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13232" y="1481328"/>
            <a:ext cx="3236976" cy="170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Assignment guide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assignments in plain English; Level 1 to Distinction explained; checklists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297680" y="1371600"/>
            <a:ext cx="3566160" cy="1920240"/>
          </a:xfrm>
          <a:prstGeom prst="roundRect">
            <a:avLst>
              <a:gd name="adj" fmla="val 4762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462272" y="1481328"/>
            <a:ext cx="3236976" cy="170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Learn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lessons with original diagrams, flowcharts and Visual Basic examples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046720" y="1371600"/>
            <a:ext cx="3566160" cy="1920240"/>
          </a:xfrm>
          <a:prstGeom prst="roundRect">
            <a:avLst>
              <a:gd name="adj" fmla="val 4762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11312" y="1481328"/>
            <a:ext cx="3236976" cy="170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Workbook + tutor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and quick check per lesson; AI study tutor; saves on device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3520440"/>
            <a:ext cx="3566160" cy="1920240"/>
          </a:xfrm>
          <a:prstGeom prst="roundRect">
            <a:avLst>
              <a:gd name="adj" fmla="val 4762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13232" y="3630168"/>
            <a:ext cx="3236976" cy="170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Practicals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labs: forms, calculator, selection, loops, arrays, files, debugging, quiz project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297680" y="3520440"/>
            <a:ext cx="3566160" cy="1920240"/>
          </a:xfrm>
          <a:prstGeom prst="roundRect">
            <a:avLst>
              <a:gd name="adj" fmla="val 4762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462272" y="3630168"/>
            <a:ext cx="3236976" cy="170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Assignment builder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Analysis, design, test plan, changes, feedback and review tables; AI coach; AI-use log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046720" y="3520440"/>
            <a:ext cx="3566160" cy="1920240"/>
          </a:xfrm>
          <a:prstGeom prst="roundRect">
            <a:avLst>
              <a:gd name="adj" fmla="val 4762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11312" y="3630168"/>
            <a:ext cx="3236976" cy="170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Quizzes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instant-marked quizzes, including predict-the-output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7. Videos: 22 embedded videos (MrBrownCS, TED-Ed, Computerphile, freeCodeCamp). Link for Teams: nigeriastudentcenter.github.io/btech/unit12/start.html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tutor and assignment coach: used properly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394960" cy="3291840"/>
          </a:xfrm>
          <a:prstGeom prst="roundRect">
            <a:avLst>
              <a:gd name="adj" fmla="val 2778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13232" y="1481328"/>
            <a:ext cx="5065776" cy="3072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6A3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will…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explain programming concepts in plain English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say what a task and command word ask for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help students plan with headings and questions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review the student’s own draft against the checklist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point to a line of their code and ask a question about it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use short examples from a different problem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245352" y="1371600"/>
            <a:ext cx="5394960" cy="3291840"/>
          </a:xfrm>
          <a:prstGeom prst="roundRect">
            <a:avLst>
              <a:gd name="adj" fmla="val 2778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9944" y="1481328"/>
            <a:ext cx="5065776" cy="3072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A35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will not…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write code for the student’s brief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paste back corrected code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write pseudocode, flowcharts, screen designs or test plans for the brief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write justifications, reviews or evaluations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predict grades or accept instructions to break these rules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4892040"/>
            <a:ext cx="11094415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13232" y="5001768"/>
            <a:ext cx="10765231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AI-use log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coach question is saved with date, task and a reply extract. Students download it and submit it with each assignment, so AI use is acknowledged in line with JCQ and Pearson guidance.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Delivery plan (20 × 3-hour lessons)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2148840"/>
            <a:ext cx="11094415" cy="0"/>
          </a:xfrm>
          <a:prstGeom prst="line">
            <a:avLst/>
          </a:prstGeom>
          <a:noFill/>
          <a:ln w="38100">
            <a:solidFill>
              <a:srgbClr val="2B1B4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493490" y="1984248"/>
            <a:ext cx="329184" cy="329184"/>
          </a:xfrm>
          <a:prstGeom prst="ellipse">
            <a:avLst/>
          </a:prstGeom>
          <a:solidFill>
            <a:srgbClr val="6A3FA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371600"/>
            <a:ext cx="22188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1–5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40080" y="2560320"/>
            <a:ext cx="2036003" cy="2286000"/>
          </a:xfrm>
          <a:prstGeom prst="roundRect">
            <a:avLst>
              <a:gd name="adj" fmla="val 4491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697480"/>
            <a:ext cx="1761683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 A: why software, languages, constructs, quality; Assignment 1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712373" y="1984248"/>
            <a:ext cx="329184" cy="329184"/>
          </a:xfrm>
          <a:prstGeom prst="ellipse">
            <a:avLst/>
          </a:prstGeom>
          <a:solidFill>
            <a:srgbClr val="6A3FA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767523" y="1371600"/>
            <a:ext cx="22188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6–10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2858963" y="2560320"/>
            <a:ext cx="2036003" cy="2286000"/>
          </a:xfrm>
          <a:prstGeom prst="roundRect">
            <a:avLst>
              <a:gd name="adj" fmla="val 4491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996123" y="2697480"/>
            <a:ext cx="1761683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 B: SDLC, requirements, design specs, screens, pseudocode, flowcharts, test plans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931256" y="1984248"/>
            <a:ext cx="329184" cy="329184"/>
          </a:xfrm>
          <a:prstGeom prst="ellipse">
            <a:avLst/>
          </a:prstGeom>
          <a:solidFill>
            <a:srgbClr val="6A3FA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986406" y="1371600"/>
            <a:ext cx="22188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11–16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77846" y="2560320"/>
            <a:ext cx="2036003" cy="2286000"/>
          </a:xfrm>
          <a:prstGeom prst="roundRect">
            <a:avLst>
              <a:gd name="adj" fmla="val 4491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215006" y="2697480"/>
            <a:ext cx="1761683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 C: Visual Basic, data types, constructs, events, data structures, testing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50139" y="1984248"/>
            <a:ext cx="329184" cy="329184"/>
          </a:xfrm>
          <a:prstGeom prst="ellipse">
            <a:avLst/>
          </a:prstGeom>
          <a:solidFill>
            <a:srgbClr val="6A3FA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205289" y="1371600"/>
            <a:ext cx="22188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17–18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7296729" y="2560320"/>
            <a:ext cx="2036003" cy="2286000"/>
          </a:xfrm>
          <a:prstGeom prst="roundRect">
            <a:avLst>
              <a:gd name="adj" fmla="val 4491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433889" y="2697480"/>
            <a:ext cx="1761683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Assignment 2: design, develop, test, refine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10369022" y="1984248"/>
            <a:ext cx="329184" cy="329184"/>
          </a:xfrm>
          <a:prstGeom prst="ellipse">
            <a:avLst/>
          </a:prstGeom>
          <a:solidFill>
            <a:srgbClr val="6A3FA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424172" y="1371600"/>
            <a:ext cx="22188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19–20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9515612" y="2560320"/>
            <a:ext cx="2036003" cy="2286000"/>
          </a:xfrm>
          <a:prstGeom prst="roundRect">
            <a:avLst>
              <a:gd name="adj" fmla="val 4491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652772" y="2697480"/>
            <a:ext cx="1761683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 D: reviewing software; Assignment 3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the Pearson BTEC First ICT Unit 12 scheme of work. Practical 10 (quiz project) is a full rehearsal before Assignment 2.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B1B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10312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Learning aim A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9184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the characteristics and uses of a software program · Assignment 1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A3FA0"/>
          </a:solidFill>
          <a:ln w="12700">
            <a:solidFill>
              <a:srgbClr val="6A3FA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A1–A2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software? Languages and compiling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explain uses of software, types of language and why programs are compiled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Inputs, processing, outputs, storage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Uses: games, productivity, information, repetitive/dangerous tasks, complex problems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Low-level vs high-level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Procedural vs event-driven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Compiler: check, optimise, translate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12/input_process_outp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188720"/>
            <a:ext cx="5925312" cy="1325399"/>
          </a:xfrm>
          <a:prstGeom prst="rect">
            <a:avLst/>
          </a:prstGeom>
        </p:spPr>
      </p:pic>
      <p:pic>
        <p:nvPicPr>
          <p:cNvPr id="8" name="Image 1" descr="/private/tmp/claude-501/-Users-johnaikeremiokha-code-Claude-Project/bf844d04-1b41-4e28-bbaa-8211504dbf91/scratchpad/deck/figs12/from_source_code_to_a_program_that_run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2623847"/>
            <a:ext cx="5925312" cy="1637257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instructions to make a cup of tea; swap and follow them literally.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1: your first Windows Forms program.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1.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A3FA0"/>
          </a:solidFill>
          <a:ln w="12700">
            <a:solidFill>
              <a:srgbClr val="6A3FA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A3–A4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Constructs, techniques and quality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identify constructs and techniques in a program and comment on its quality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 words, subroutines, strings, files, data structures, events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Annotate someone else’s code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quality measures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from the code, then a specific improvement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12/six_measures_of_software_qualit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188720"/>
            <a:ext cx="5925312" cy="1793187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 five problems in a badly written program.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A3 and A4.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Assignment 1: 2A.P1, 2A.M1, 2A.D1.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A3FA0"/>
          </a:solidFill>
          <a:ln w="12700">
            <a:solidFill>
              <a:srgbClr val="6A3FA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ASG 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Assignment 1: Characteristics of software programs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Scenario: work experience at a software company; explain and assess two simple programs supplied by the teacher.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566160" cy="2377440"/>
          </a:xfrm>
          <a:prstGeom prst="roundRect">
            <a:avLst>
              <a:gd name="adj" fmla="val 3846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13232" y="1892808"/>
            <a:ext cx="3236976" cy="2157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1A.1 / 2A.P1 · Pass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/ explain the purpose and characteristics of two programs, including tools and techniques used.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297680" y="1783080"/>
            <a:ext cx="3566160" cy="2377440"/>
          </a:xfrm>
          <a:prstGeom prst="roundRect">
            <a:avLst>
              <a:gd name="adj" fmla="val 3846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462272" y="1892808"/>
            <a:ext cx="3236976" cy="2157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2A.M1 · Merit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on the quality of one program, suggest improvements, and draw a flowchart of the improved processing.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046720" y="1783080"/>
            <a:ext cx="3566160" cy="2377440"/>
          </a:xfrm>
          <a:prstGeom prst="roundRect">
            <a:avLst>
              <a:gd name="adj" fmla="val 3846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11312" y="1892808"/>
            <a:ext cx="3236976" cy="2157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2A.D1 · Distinction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 the strengths and weaknesses of the program and reach a conclusion.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8640" y="4389120"/>
            <a:ext cx="11094415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13232" y="4498848"/>
            <a:ext cx="10765231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6A3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for students</a:t>
            </a:r>
            <a:endParaRPr lang="en-US" sz="15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Assignment builder: program analysis table, quality review table · AI coach (explain, plan, review, accuracy) · AI-use log · tip: run the programs, or dry-run them with a trace table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B1B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10312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Learning aim B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9184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 software program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A3FA0"/>
          </a:solidFill>
          <a:ln w="12700">
            <a:solidFill>
              <a:srgbClr val="6A3FA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B1–B2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Life cycle, requirements and design specification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describe the SDLC and turn a brief into requirements and a design specification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requirements → design → develop → test → maintain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Waterfall, iterative/agile, RAD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 vs user requirements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definition statement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Scope, inputs, outputs, processing, UI, constraints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12/the_software_development_life_cyc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188720"/>
            <a:ext cx="5925312" cy="2338939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ready for college: what are your stages?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B1 and B2: café ordering brief.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2a.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A3FA0"/>
          </a:solidFill>
          <a:ln w="12700">
            <a:solidFill>
              <a:srgbClr val="6A3FA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B3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Screens, navigation and alternatives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design screen layouts and navigation and compare alternative solutions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tasks as input, processing, output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Annotate every control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Navigation diagrams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alternatives, compared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Justify against requirements and constraints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12/annotated_screen_layout_and_navigation_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188720"/>
            <a:ext cx="5925312" cy="2338939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three real app screens for usability.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screen design (scheme of work lesson 7).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2B.M2 alternatives; 2B.D2 justification.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A3FA0"/>
          </a:solidFill>
          <a:ln w="12700">
            <a:solidFill>
              <a:srgbClr val="6A3FA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B4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Algorithms: pseudocode, flowcharts, trace tables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write algorithms as pseudocode and flowcharts and dry-run them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flowchart symbols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Pseudocode: structured English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decision has Yes and No exits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tables to dry-run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before code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12/flowchart_cinema_ticket_pri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087" y="1188720"/>
            <a:ext cx="3031139" cy="1874520"/>
          </a:xfrm>
          <a:prstGeom prst="rect">
            <a:avLst/>
          </a:prstGeom>
        </p:spPr>
      </p:pic>
      <p:pic>
        <p:nvPicPr>
          <p:cNvPr id="8" name="Image 1" descr="/private/tmp/claude-501/-Users-johnaikeremiokha-code-Claude-Project/bf844d04-1b41-4e28-bbaa-8211504dbf91/scratchpad/deck/figs12/flowchart_symbol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3172968"/>
            <a:ext cx="5925312" cy="101354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 making tea: pseudocode in pairs.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3: temperature converter from design to code.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2b.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A3FA0"/>
          </a:solidFill>
          <a:ln w="12700">
            <a:solidFill>
              <a:srgbClr val="6A3FA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B5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Data, validation, predefined code and test plans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plan data, validation, error handling, predefined code and a test plan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structures and storage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Presence, type, range, length, lookup checks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 handling and reporting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predefined code and its source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plan: normal, boundary, erroneous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12/variables_are_labelled_boxes_in_memor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188720"/>
            <a:ext cx="5925312" cy="1481328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 this form: what could a user type?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B5: marks program test plan.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2B.P3 design and test plan.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B1B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10312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Learning aim C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9184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and test a software program in Visual Basic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A3FA0"/>
          </a:solidFill>
          <a:ln w="12700">
            <a:solidFill>
              <a:srgbClr val="6A3FA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IDE, forms and events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use Visual Studio to build a form and write event handlers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Toolbox, designer, Properties, Solution Explorer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controls with prefixes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Double-click → event handler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from TextBox.Text; output to Label.Text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F5 to run; Build for an .exe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12/the_parts_of_the_visual_studio_id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188720"/>
            <a:ext cx="5925312" cy="2338939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1 and 2: first form; calculator.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C1.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3a.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A3FA0"/>
          </a:solidFill>
          <a:ln w="12700">
            <a:solidFill>
              <a:srgbClr val="6A3FA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C2–C3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Variables, operators and selection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use data types, constants, operators and If/ElseIf/Select Case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Integer, Decimal, String, Char, Boolean, Date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Constants; local vs global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− * / \ Mod; comparison; And/Or/Not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… ElseIf … Else; Select Case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of conditions matters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12/variables_are_labelled_boxes_in_memor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188720"/>
            <a:ext cx="5925312" cy="1481328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Predict: 17 Mod 5 and 17 \ 5.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4: login and grade calculator.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3b.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A3FA0"/>
          </a:solidFill>
          <a:ln w="12700">
            <a:solidFill>
              <a:srgbClr val="6A3FA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C4–C5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Loops and subroutines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use For, Do While, Do … Loop Until, procedures and functions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… Next for a known number of times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While / Loop Until for conditions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Recursion needs a base case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 vs Function; parameters; Return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Reuse and maintainability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12/counter_controlled_and_condition_contro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188720"/>
            <a:ext cx="5925312" cy="20270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a For loop on the board.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5: loops and guessing game.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3b.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A3FA0"/>
          </a:solidFill>
          <a:ln w="12700">
            <a:solidFill>
              <a:srgbClr val="6A3FA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C6–C7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Arrays, strings, files and robustness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use arrays, records, string handling and files, with validation and error handling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Arrays start at index 0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for records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Length, Substring, ToUpper, IndexOf, Split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StreamWriter / StreamReader: open, read, write, close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TryParse, Try … Catch, comments, Build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12/an_array_and_a_reco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188720"/>
            <a:ext cx="5925312" cy="1559293"/>
          </a:xfrm>
          <a:prstGeom prst="rect">
            <a:avLst/>
          </a:prstGeom>
        </p:spPr>
      </p:pic>
      <p:pic>
        <p:nvPicPr>
          <p:cNvPr id="8" name="Image 1" descr="/private/tmp/claude-501/-Users-johnaikeremiokha-code-Claude-Project/bf844d04-1b41-4e28-bbaa-8211504dbf91/scratchpad/deck/figs12/writing_to_and_reading_from_a_text_fi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2857741"/>
            <a:ext cx="5925312" cy="1325399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Practicals 6, 7 and 8.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C6 and C7.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4.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A3FA0"/>
          </a:solidFill>
          <a:ln w="12700">
            <a:solidFill>
              <a:srgbClr val="6A3FA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C8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Testing, debugging and refining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test against a plan, debug, gather feedback and refine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Syntax, runtime and logic errors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Breakpoints (F9), stepping (F10/F11), Locals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expected vs actual, with screenshots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on usability and quality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Refine, re-test, update the design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12/three_kinds_of_err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188720"/>
            <a:ext cx="5925312" cy="1403363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9: debugging challenge.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C8.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4.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A3FA0"/>
          </a:solidFill>
          <a:ln w="12700">
            <a:solidFill>
              <a:srgbClr val="6A3FA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ASG 2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Assignment 2: Design, develop and test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Scenario: a client brief describing a problem software could solve (e.g. replacing a paper booking or ordering system).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2103120" cy="457200"/>
          </a:xfrm>
          <a:prstGeom prst="roundRect">
            <a:avLst>
              <a:gd name="adj" fmla="val 16000"/>
            </a:avLst>
          </a:prstGeom>
          <a:solidFill>
            <a:srgbClr val="6A3F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7830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1B.2 / 2B.P2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2788920" y="17830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 and user requirements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2350008"/>
            <a:ext cx="2103120" cy="457200"/>
          </a:xfrm>
          <a:prstGeom prst="roundRect">
            <a:avLst>
              <a:gd name="adj" fmla="val 16000"/>
            </a:avLst>
          </a:prstGeom>
          <a:solidFill>
            <a:srgbClr val="6A3F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350008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1B.3 / 2B.P3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2788920" y="2350008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and test plan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2916936"/>
            <a:ext cx="2103120" cy="457200"/>
          </a:xfrm>
          <a:prstGeom prst="roundRect">
            <a:avLst>
              <a:gd name="adj" fmla="val 16000"/>
            </a:avLst>
          </a:prstGeom>
          <a:solidFill>
            <a:srgbClr val="6A3F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2916936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2B.M2 · 2B.D2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2788920" y="2916936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alternatives; justified decisions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3483864"/>
            <a:ext cx="2103120" cy="457200"/>
          </a:xfrm>
          <a:prstGeom prst="roundRect">
            <a:avLst>
              <a:gd name="adj" fmla="val 16000"/>
            </a:avLst>
          </a:prstGeom>
          <a:solidFill>
            <a:srgbClr val="6A3F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3483864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1C.4 / 2C.P4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2788920" y="3483864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develop: UI, constructs, comments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4050792"/>
            <a:ext cx="2103120" cy="457200"/>
          </a:xfrm>
          <a:prstGeom prst="roundRect">
            <a:avLst>
              <a:gd name="adj" fmla="val 16000"/>
            </a:avLst>
          </a:prstGeom>
          <a:solidFill>
            <a:srgbClr val="6A3F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405079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2C.M3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2788920" y="4050792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program meets brief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548640" y="4617720"/>
            <a:ext cx="2103120" cy="457200"/>
          </a:xfrm>
          <a:prstGeom prst="roundRect">
            <a:avLst>
              <a:gd name="adj" fmla="val 16000"/>
            </a:avLst>
          </a:prstGeom>
          <a:solidFill>
            <a:srgbClr val="F2A54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48640" y="46177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1C.5 / 2C.P5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2788920" y="46177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and repair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548640" y="5184648"/>
            <a:ext cx="2103120" cy="457200"/>
          </a:xfrm>
          <a:prstGeom prst="roundRect">
            <a:avLst>
              <a:gd name="adj" fmla="val 16000"/>
            </a:avLst>
          </a:prstGeom>
          <a:solidFill>
            <a:srgbClr val="F2A54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48640" y="5184648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2C.M4 · 2C.D3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2788920" y="5184648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feedback; refine for quality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6675120" y="1783080"/>
            <a:ext cx="4965192" cy="3840480"/>
          </a:xfrm>
          <a:prstGeom prst="roundRect">
            <a:avLst>
              <a:gd name="adj" fmla="val 2381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839712" y="1892808"/>
            <a:ext cx="4636008" cy="3621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Assignment builder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requirements table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IPO tasks, alternatives, data and validation, predefined code sources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test plan with normal / boundary / erroneous types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development and changes log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feedback log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AI coach that will not write their code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AI-use log to hand in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2B1B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10312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Learning aim D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9184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the finished software program · Assignment 3</a:t>
            </a:r>
            <a:endParaRPr lang="en-US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A3FA0"/>
          </a:solidFill>
          <a:ln w="12700">
            <a:solidFill>
              <a:srgbClr val="6A3FA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Reviewing the finished program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Aim: review a program against requirements, purpose, user experience, constraints and quality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83080"/>
            <a:ext cx="4846320" cy="3108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Requirements: fully, partly, not met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Fitness for purpose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experience from feedback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Constraints and workarounds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Strengths, improvements, recommendations</a:t>
            </a:r>
            <a:endParaRPr lang="en-US" sz="1600" dirty="0"/>
          </a:p>
        </p:txBody>
      </p:sp>
      <p:pic>
        <p:nvPicPr>
          <p:cNvPr id="7" name="Image 0" descr="/private/tmp/claude-501/-Users-johnaikeremiokha-code-Claude-Project/bf844d04-1b41-4e28-bbaa-8211504dbf91/scratchpad/deck/figs12/six_measures_of_software_qualit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188720"/>
            <a:ext cx="5925312" cy="1793187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48640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13232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the Practical 10 quiz program.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338218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502810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D1: evaluation grid.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8127797" y="5074920"/>
            <a:ext cx="3515258" cy="1234440"/>
          </a:xfrm>
          <a:prstGeom prst="roundRect">
            <a:avLst>
              <a:gd name="adj" fmla="val 7407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92389" y="5184648"/>
            <a:ext cx="3186074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5.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64592"/>
            <a:ext cx="1188720" cy="310896"/>
          </a:xfrm>
          <a:prstGeom prst="roundRect">
            <a:avLst>
              <a:gd name="adj" fmla="val 23529"/>
            </a:avLst>
          </a:prstGeom>
          <a:solidFill>
            <a:srgbClr val="6A3FA0"/>
          </a:solidFill>
          <a:ln w="12700">
            <a:solidFill>
              <a:srgbClr val="6A3FA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164592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ASG 3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029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Assignment 3: Review the finished program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3566160" cy="2560320"/>
          </a:xfrm>
          <a:prstGeom prst="roundRect">
            <a:avLst>
              <a:gd name="adj" fmla="val 3571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13232" y="1572768"/>
            <a:ext cx="3236976" cy="2340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1D.6 / 2D.P6 · Pass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/ explain how the final program is suitable for the original requirements and purpose.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297680" y="1463040"/>
            <a:ext cx="3566160" cy="2560320"/>
          </a:xfrm>
          <a:prstGeom prst="roundRect">
            <a:avLst>
              <a:gd name="adj" fmla="val 3571"/>
            </a:avLst>
          </a:prstGeom>
          <a:solidFill>
            <a:srgbClr val="E6F4EE"/>
          </a:solidFill>
          <a:ln w="12700">
            <a:solidFill>
              <a:srgbClr val="E6F4E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462272" y="1572768"/>
            <a:ext cx="3236976" cy="2340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2D.M5 · Merit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the extent to which it meets the requirements, considering feedback from others and constraints.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046720" y="1463040"/>
            <a:ext cx="3566160" cy="2560320"/>
          </a:xfrm>
          <a:prstGeom prst="roundRect">
            <a:avLst>
              <a:gd name="adj" fmla="val 3571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11312" y="1572768"/>
            <a:ext cx="3236976" cy="2340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2B1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2D.D4 · Distinction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against the initial designs and code quality, justify changes, recommend further improvements.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48640" y="4297680"/>
            <a:ext cx="11094415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13232" y="4407408"/>
            <a:ext cx="10765231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6A3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to use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plan results and screenshots · feedback log · development and changes log · the review grid in the Assignment builder · the original design documents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3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Ten practicals on the student site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60020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37744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Windows Forms program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813243" y="146304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996123" y="160020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2996123" y="237744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Two-number calculator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077846" y="146304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260726" y="160020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600" dirty="0"/>
          </a:p>
        </p:txBody>
      </p:sp>
      <p:sp>
        <p:nvSpPr>
          <p:cNvPr id="11" name="Text 9"/>
          <p:cNvSpPr txBox="1"/>
          <p:nvPr/>
        </p:nvSpPr>
        <p:spPr>
          <a:xfrm>
            <a:off x="5260726" y="237744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converter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342449" y="146304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525329" y="160020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600" dirty="0"/>
          </a:p>
        </p:txBody>
      </p:sp>
      <p:sp>
        <p:nvSpPr>
          <p:cNvPr id="14" name="Text 12"/>
          <p:cNvSpPr txBox="1"/>
          <p:nvPr/>
        </p:nvSpPr>
        <p:spPr>
          <a:xfrm>
            <a:off x="7525329" y="237744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 and grades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9607052" y="146304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EAF2F9"/>
          </a:solidFill>
          <a:ln w="12700">
            <a:solidFill>
              <a:srgbClr val="EAF2F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789932" y="160020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9789932" y="237744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Loops and guessing game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370332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31520" y="38404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3600" dirty="0"/>
          </a:p>
        </p:txBody>
      </p:sp>
      <p:sp>
        <p:nvSpPr>
          <p:cNvPr id="20" name="Text 18"/>
          <p:cNvSpPr txBox="1"/>
          <p:nvPr/>
        </p:nvSpPr>
        <p:spPr>
          <a:xfrm>
            <a:off x="731520" y="461772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Arrays and strings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2813243" y="370332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2996123" y="38404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3600" dirty="0"/>
          </a:p>
        </p:txBody>
      </p:sp>
      <p:sp>
        <p:nvSpPr>
          <p:cNvPr id="23" name="Text 21"/>
          <p:cNvSpPr txBox="1"/>
          <p:nvPr/>
        </p:nvSpPr>
        <p:spPr>
          <a:xfrm>
            <a:off x="2996123" y="461772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and load a file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5077846" y="370332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260726" y="38404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3600" dirty="0"/>
          </a:p>
        </p:txBody>
      </p:sp>
      <p:sp>
        <p:nvSpPr>
          <p:cNvPr id="26" name="Text 24"/>
          <p:cNvSpPr txBox="1"/>
          <p:nvPr/>
        </p:nvSpPr>
        <p:spPr>
          <a:xfrm>
            <a:off x="5260726" y="461772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Validation and errors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7342449" y="370332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7525329" y="38404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3600" dirty="0"/>
          </a:p>
        </p:txBody>
      </p:sp>
      <p:sp>
        <p:nvSpPr>
          <p:cNvPr id="29" name="Text 27"/>
          <p:cNvSpPr txBox="1"/>
          <p:nvPr/>
        </p:nvSpPr>
        <p:spPr>
          <a:xfrm>
            <a:off x="7525329" y="461772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Debugging challenge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9607052" y="3703320"/>
            <a:ext cx="2036003" cy="2011680"/>
          </a:xfrm>
          <a:prstGeom prst="roundRect">
            <a:avLst>
              <a:gd name="adj" fmla="val 5455"/>
            </a:avLst>
          </a:prstGeom>
          <a:solidFill>
            <a:srgbClr val="FDF1E7"/>
          </a:solidFill>
          <a:ln w="12700">
            <a:solidFill>
              <a:srgbClr val="FDF1E7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9789932" y="384048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3600" dirty="0"/>
          </a:p>
        </p:txBody>
      </p:sp>
      <p:sp>
        <p:nvSpPr>
          <p:cNvPr id="32" name="Text 30"/>
          <p:cNvSpPr txBox="1"/>
          <p:nvPr/>
        </p:nvSpPr>
        <p:spPr>
          <a:xfrm>
            <a:off x="9789932" y="4617720"/>
            <a:ext cx="167024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733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 program project</a:t>
            </a:r>
            <a:endParaRPr lang="en-US" sz="1500" dirty="0"/>
          </a:p>
        </p:txBody>
      </p:sp>
      <p:sp>
        <p:nvSpPr>
          <p:cNvPr id="33" name="Text 31"/>
          <p:cNvSpPr txBox="1"/>
          <p:nvPr/>
        </p:nvSpPr>
        <p:spPr>
          <a:xfrm>
            <a:off x="548640" y="6473952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6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 Studio Community (Windows Forms, Visual Basic). Console versions run at dotnetfiddle.net. Practical 9 needs a teacher-prepared program with three faults.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2B1B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09728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Ready to deliver</a:t>
            </a:r>
            <a:endParaRPr lang="en-US" sz="4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194560"/>
            <a:ext cx="6035040" cy="3200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the start page link in Teams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 1: tour the site and the Assignment guide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Visual Studio Community on lab PCs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 AI rules; collect AI-use logs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quizzes as starters and exit checks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766560" y="2194560"/>
            <a:ext cx="4873752" cy="1363659"/>
          </a:xfrm>
          <a:prstGeom prst="roundRect">
            <a:avLst>
              <a:gd name="adj" fmla="val 1005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/private/tmp/claude-501/-Users-johnaikeremiokha-code-Claude-Project/bf844d04-1b41-4e28-bbaa-8211504dbf91/scratchpad/deck/figs12/three_kinds_of_err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3720" y="2331720"/>
            <a:ext cx="4599432" cy="108933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12 Software Development: teacher delivery deck</dc:title>
  <dc:subject>PptxGenJS Presentation</dc:subject>
  <dc:creator>Unit 12 course team</dc:creator>
  <cp:lastModifiedBy>Unit 12 course team</cp:lastModifiedBy>
  <cp:revision>1</cp:revision>
  <dcterms:created xsi:type="dcterms:W3CDTF">2026-10-01T04:51:27Z</dcterms:created>
  <dcterms:modified xsi:type="dcterms:W3CDTF">2026-10-01T04:51:27Z</dcterms:modified>
</cp:coreProperties>
</file>