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this deck launches and supports delivery of Unit 19 alongside the student course site (/btech/unit19/start.html).
Every lesson slide follows the college lesson structure: starter, aim, teach, practical, task, check, homework (flipped).
Speaker notes on each slide give teaching points, questions, differentiation and the matching workbook section and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 the existing Unit 19 PowerPoint structure so students recognise the routine.
Starters from the department bank (Millionaire, catchphrase, Hollywood Squares) still work well here.
End every lesson with the online test or the site quiz and the lesson feedback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 type: internal. Maximum of two summative assignments: A (A.P1, A.P2, A.M1, A.D1) and B+C (B.P3, B.P4, C.P5, C.P6, C.P7, B.M2, C.M3, BC.D2, BC.D3).
Resource requirement: a physical or virtual networking environment. Packet Tracer covers this safely; Linux VMs cover users, groups and permissions.
Links: Unit 20 Managing and Supporting Systems, Unit 21 Virtualisation, Unit 29 Network Operating Systems, Unit 30 Communication Technologies.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Assignment guide page restates every criterion in plain English with a success checklist; it is generated from the same data the AI coach uses.
Assignment 2 specification must be complex enough: more than one network type (wired and wireless) plus user requirements such as shared folders, printers, email and intranet access (Pearson guidance).
For C.M3, optimisation should follow from testing: performance, security loopholes or usability.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students through the site in lesson 1. Show the download backup button on shared machines.
Nothing is stored centrally: students must download backups before changing computers.
The Teachers page links to this deck and explains how the AI tutor and coach are configured.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student declaration: work must be their own. Using AI to generate assessed content is malpractice.
Ask students to hand in the AI-use log with each assignment; spot-check logs against drafts.
The coach receives only the task ID from the page; the brief, checklist and rules are held on the server so students cannot alter them.
The tutor runs on the college Azure service with daily usage limits; if it is offline the pages still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Assignment 1 was issued mid-December with a late-January deadline in 2025–26; Assignment 2 runs after Easter.
Keep one practical per week so Packet Tracer skills are secure before Assignment 2.
Use the Cisco NetAcad Packet Tracer course early (digital badge) as a flipped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PAN, LAN, WLAN, MAN, WAN, SAN by scale and by who manages them. Emphasise the NEED: communicate, share data, share resources, collaborate.
Question: why would a listed building choose a WLAN? Why does a hospital data centre use a SAN?
Support: give students the types table on the Learn page (A1a). Stretch: add the cost and security implications of each choice.
Workbook A1a. Practical: Lab 1 Packet Tracer tour. Homework: complete the NetAcad Packet Tracer short course.
Videos (site page 7, lesson A1a): Types of computer networks (LAN, MAN, WAN) and Internet vs intranet vs extranet.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diagram to trace who can reach what. Ask: where would the suppliers’ extranet live? What happens to the branch if the WAN link fails?
This builds directly into Assignment 1 Task 1 (A.P1).
Stretch: introduce VPNs as a way to reach the intranet securely from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bus and ring as legacy, star and extended star as the norm, mesh for resilience, hierarchical for enterprise.
Physical vs logical diagrams: students need both for Assignment 2.
IEEE 802.3 (Ethernet) and 802.11 (Wi-Fi); 2.4 GHz range vs 5 GHz speed; the Wi-Fi Alliance.
Workbook A1b. Stretch: why do data-centre and internet backbones use partial mesh?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A.D1 needs benefits AND drawbacks for all three models, tested against the four factors, each backed by a realistic example, leading to a justified conclusion.
Model the difference between describing and evaluating with one worked paragraph using a different client (not the assignment wording).
Support: sentence stems (because… therefore… however…). Stretch: hybrid models, e.g. client/server plus cloud SaaS.
Video (lesson A1c): What is a thin client? Use it before the thin-client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cloud responsibility chart: the further right, the less the customer manages.
Ask: what is the noisy neighbour problem in public cloud?
Link BYOD to Cyber Essentials (employer feedback on the brief) and to guest VLANs later in B1.
Homework: Assignment 1 trends section research.
Videos (lesson A1d): Cisco Internet of Everything: Circle Story (1 min starter), AWS What is cloud computing?, Cloud computing in 6 minutes, What is SDN?, Intro to SAN technologies.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Characteristics to compare: switches (ports, speed, PoE, managed, layer 3); routers (interfaces, routing protocols, VPN, firewall); APs (standard, range, users, management); media (distance, speed, noise, cost).
Question: why is a hub legacy? What changes when a switch is managed?
Stretch: switching methods (store-and-forward vs cut-through) for the Merit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ping, tracert, ipconfig and nslookup live, then in Packet Tracer.
Ethics: packet sniffers and Nmap only on networks you own or have permission to test (Computer Misuse Act). The Nmap practical should run on the isolated lab network only.
Workbook A2b activity: order of tools for "cannot open the intranet".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purpose of layering: modular design, interoperability, troubleshooting.
Map devices to layers: hub/cable (1), switch (2), router (3); ports at layer 4.
TCP vs UDP: handshake, acknowledgements, re-sending vs speed.
Stretch: why the session and presentation functions sit inside the TCP/IP application layer.
Video (lesson A3): Warriors of the Net, Ericsson (12:57). Show in full; pause at the router, switch and firewall scenes and ask which OSI layer each works 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Encapsulation is the core of the A.M1 “how data gets transferred” illustration: switch reads MAC (frame), router reads IP (packet), service chosen by port (segment).
Question: why can one server host web and email at the same time?
Support: envelope-in-parcel analogy.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169.254.x.x address means DHCP failed: a great diagnostic question.
Ask: what would break first if DNS failed? (Everything that uses names.)
These services reappear in Assignment 2 Appendix A (server with DHCP, DNS and web).
Stretch: DHCP relay across routers; DNS record types (A, MX, CNAME).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Issue with the official brief. Walk through the plain-English guide and the checklists together.
Show the Assignment builder: students paste a section of their own draft for coach feedback; the coach will not write content.
Require the AI-use log with submission. Internal verification: sample logs alongside scripts.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dental practice example on the Learn page (a different client from the assignment).
Discuss trade-offs explicitly: redundancy costs money; security affects ease of use.
Stretch: failure domains and link aggregation (EtherChannel) in hierarchical designs.
Video (lesson B1a): Port of Long Beach automated container terminal, with the VectorUSA and Cisco case study link: which design aims matter most in a port that stops if the network fails?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on the Learn page: 192.168.10.0/24 into four /26 subnets.
Common errors: gateway outside the subnet; wrong mask on one host; giving a host the network or broadcast address.
Support: subnet table with blocks of 64/32/16. Stretch: VLSM for subnets of different sizes.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NAT diagram first: why a whole office appears as one public address.
VLANs support Appendix A requirements such as secure Wi-Fi and VoIP; students must decide and justify.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Assignment builder has inventory, IP plan, naming, access and test plan tables that export to CSV for Word or Excel.
Example rows use the dental practice, not the assignment client.
Stretch: layer 2 vs layer 3 vs layer 4 switching requirements; SAN vs NAS storage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A needs users, groups and folder permissions with different access for others: students must work out their own numbers.
Use the college policies pack (password, remote access, network security) as real examples of policy documents.
Stretch: sticky bit and setgid for shared folders.
Video (lesson B3): Cisco Anatomy of an Attack (4 min). Discuss which password, access and audit controls would have stopped the attacker sooner.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Cisco device password setup handout. Emphasise that every device in Appendix A must be password protected.
Version your Packet Tracer files: v1-cabled, v2-addressed, v3-services.
Stretch: SSH instead of Telnet; RIPv2 or OSPF instead of static routes.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10: pairs break each other’s networks with the listed faults; the completed fault table is strong C.P6 practice.
Start at the bottom of the OSI model: physical, then addressing, then services.
Change one thing at a time; never delete failed tests from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BC.D3 cannot be written at the end: it needs dated evidence throughout. Check diaries weekly.
Model a strong diary entry (see the Learn page C4 example).
Distinction evaluations synthesise across design, build, test and optimisation; weaker ones only restate test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Issue the official brief with Appendix B (office layout) and Appendix C (skills, knowledge and behaviours).
Students plan in the Assignment builder: inventory, IP plan, naming, permissions, test plan, evaluation grid, targets, diary and feedback log.
Build in Packet Tracer; Linux VM for users, groups and permissions. Witness statements for professional behaviour and communication.
Remind students: the AI coach reviews their own drafts but will not design the network for them; submit the AI-use log.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Labs map to lessons: 1 A1a · 2 A1b/A2a · 3 A1a · 4 A4 · 5 C1 · 6 B1b/C1 · 7 B1b/C1 · 8 B1b · 9 B3 · 10 C2.
Cisco NetAcad .pka activities remain on Teams; they are Cisco content and are not published on the public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Site: nigeriastudentcenter.github.io/btech/unit19/start.html
The AI tutor and coach depend on the college Azure subscription being active; the rest of the site works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24F"/>
        </a:solidFill>
      </p:bgPr>
    </p:bg>
    <p:spTree>
      <p:nvGrpSpPr>
        <p:cNvPr id="1" name=""/>
        <p:cNvGrpSpPr/>
        <p:nvPr/>
      </p:nvGrpSpPr>
      <p:grpSpPr>
        <a:xfrm>
          <a:off x="0" y="0"/>
          <a:ext cx="0" cy="0"/>
          <a:chOff x="0" y="0"/>
          <a:chExt cx="0" cy="0"/>
        </a:xfrm>
      </p:grpSpPr>
      <p:sp>
        <p:nvSpPr>
          <p:cNvPr id="2" name="Text 0"/>
          <p:cNvSpPr txBox="1"/>
          <p:nvPr/>
        </p:nvSpPr>
        <p:spPr>
          <a:xfrm>
            <a:off x="548640" y="1097280"/>
            <a:ext cx="5486400" cy="548640"/>
          </a:xfrm>
          <a:prstGeom prst="rect">
            <a:avLst/>
          </a:prstGeom>
          <a:noFill/>
          <a:ln/>
        </p:spPr>
        <p:txBody>
          <a:bodyPr wrap="square" lIns="0" tIns="0" rIns="0" bIns="0"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Unit 19</a:t>
            </a:r>
            <a:endParaRPr lang="en-US" sz="2000" dirty="0"/>
          </a:p>
        </p:txBody>
      </p:sp>
      <p:sp>
        <p:nvSpPr>
          <p:cNvPr id="3" name="Text 1"/>
          <p:cNvSpPr txBox="1"/>
          <p:nvPr/>
        </p:nvSpPr>
        <p:spPr>
          <a:xfrm>
            <a:off x="548640" y="1600200"/>
            <a:ext cx="5852160" cy="1371600"/>
          </a:xfrm>
          <a:prstGeom prst="rect">
            <a:avLst/>
          </a:prstGeom>
          <a:noFill/>
          <a:ln/>
        </p:spPr>
        <p:txBody>
          <a:bodyPr wrap="square" lIns="0" tIns="0" rIns="0" bIns="0" rtlCol="0" anchor="t"/>
          <a:lstStyle/>
          <a:p>
            <a:pPr indent="0" marL="0">
              <a:buNone/>
            </a:pPr>
            <a:r>
              <a:rPr lang="en-US" sz="4800" b="1" dirty="0">
                <a:solidFill>
                  <a:srgbClr val="FFFFFF"/>
                </a:solidFill>
                <a:latin typeface="Cambria" pitchFamily="34" charset="0"/>
                <a:ea typeface="Cambria" pitchFamily="34" charset="-122"/>
                <a:cs typeface="Cambria" pitchFamily="34" charset="-120"/>
              </a:rPr>
              <a:t>Computer Networking</a:t>
            </a:r>
            <a:endParaRPr lang="en-US" sz="4800" dirty="0"/>
          </a:p>
        </p:txBody>
      </p:sp>
      <p:sp>
        <p:nvSpPr>
          <p:cNvPr id="4" name="Text 2"/>
          <p:cNvSpPr txBox="1"/>
          <p:nvPr/>
        </p:nvSpPr>
        <p:spPr>
          <a:xfrm>
            <a:off x="548640" y="3063240"/>
            <a:ext cx="5669280" cy="457200"/>
          </a:xfrm>
          <a:prstGeom prst="rect">
            <a:avLst/>
          </a:prstGeom>
          <a:noFill/>
          <a:ln/>
        </p:spPr>
        <p:txBody>
          <a:bodyPr wrap="square" lIns="0" tIns="0" rIns="0" bIns="0" rtlCol="0" anchor="ctr"/>
          <a:lstStyle/>
          <a:p>
            <a:pPr indent="0" marL="0">
              <a:buNone/>
            </a:pPr>
            <a:r>
              <a:rPr lang="en-US" sz="1800" dirty="0">
                <a:solidFill>
                  <a:srgbClr val="CADCFC"/>
                </a:solidFill>
                <a:latin typeface="Calibri" pitchFamily="34" charset="0"/>
                <a:ea typeface="Calibri" pitchFamily="34" charset="-122"/>
                <a:cs typeface="Calibri" pitchFamily="34" charset="-120"/>
              </a:rPr>
              <a:t>Teacher delivery deck · BTEC Level 3 Nationals in Computing</a:t>
            </a:r>
            <a:endParaRPr lang="en-US" sz="1800" dirty="0"/>
          </a:p>
        </p:txBody>
      </p:sp>
      <p:sp>
        <p:nvSpPr>
          <p:cNvPr id="5" name="Text 3"/>
          <p:cNvSpPr txBox="1"/>
          <p:nvPr/>
        </p:nvSpPr>
        <p:spPr>
          <a:xfrm>
            <a:off x="548640" y="3749040"/>
            <a:ext cx="5669280" cy="457200"/>
          </a:xfrm>
          <a:prstGeom prst="rect">
            <a:avLst/>
          </a:prstGeom>
          <a:noFill/>
          <a:ln/>
        </p:spPr>
        <p:txBody>
          <a:bodyPr wrap="square" lIns="0" tIns="0" rIns="0" bIns="0" rtlCol="0" anchor="ctr"/>
          <a:lstStyle/>
          <a:p>
            <a:pPr indent="0" marL="0">
              <a:buNone/>
            </a:pPr>
            <a:r>
              <a:rPr lang="en-US" sz="1600" i="1" dirty="0">
                <a:solidFill>
                  <a:srgbClr val="FFFFFF"/>
                </a:solidFill>
                <a:latin typeface="Calibri" pitchFamily="34" charset="0"/>
                <a:ea typeface="Calibri" pitchFamily="34" charset="-122"/>
                <a:cs typeface="Calibri" pitchFamily="34" charset="-120"/>
              </a:rPr>
              <a:t>Learn it · Build it · Test it · Evaluate it</a:t>
            </a:r>
            <a:endParaRPr lang="en-US" sz="1600" dirty="0"/>
          </a:p>
        </p:txBody>
      </p:sp>
      <p:sp>
        <p:nvSpPr>
          <p:cNvPr id="6" name="Shape 4"/>
          <p:cNvSpPr/>
          <p:nvPr/>
        </p:nvSpPr>
        <p:spPr>
          <a:xfrm>
            <a:off x="6309360" y="1874520"/>
            <a:ext cx="5394960" cy="2971800"/>
          </a:xfrm>
          <a:prstGeom prst="roundRect">
            <a:avLst>
              <a:gd name="adj" fmla="val 4615"/>
            </a:avLst>
          </a:prstGeom>
          <a:solidFill>
            <a:srgbClr val="FFFFFF"/>
          </a:solidFill>
          <a:ln w="12700">
            <a:solidFill>
              <a:srgbClr val="FFFFFF"/>
            </a:solidFill>
            <a:prstDash val="solid"/>
          </a:ln>
        </p:spPr>
      </p:sp>
      <p:pic>
        <p:nvPicPr>
          <p:cNvPr id="7" name="Image 0" descr="/private/tmp/claude-501/-Users-johnaikeremiokha-code-Claude-Project/bf844d04-1b41-4e28-bbaa-8211504dbf91/scratchpad/deck/figs/company_fig.png">    </p:cNvPr>
          <p:cNvPicPr>
            <a:picLocks noChangeAspect="1"/>
          </p:cNvPicPr>
          <p:nvPr/>
        </p:nvPicPr>
        <p:blipFill>
          <a:blip r:embed="rId1"/>
          <a:stretch>
            <a:fillRect/>
          </a:stretch>
        </p:blipFill>
        <p:spPr>
          <a:xfrm>
            <a:off x="6446520" y="2011680"/>
            <a:ext cx="5120640" cy="2492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How each lesson runs</a:t>
            </a:r>
            <a:endParaRPr lang="en-US" sz="3200" dirty="0"/>
          </a:p>
        </p:txBody>
      </p:sp>
      <p:sp>
        <p:nvSpPr>
          <p:cNvPr id="3" name="Shape 1"/>
          <p:cNvSpPr/>
          <p:nvPr/>
        </p:nvSpPr>
        <p:spPr>
          <a:xfrm>
            <a:off x="548640" y="1554480"/>
            <a:ext cx="1467351" cy="2011680"/>
          </a:xfrm>
          <a:prstGeom prst="roundRect">
            <a:avLst>
              <a:gd name="adj" fmla="val 6232"/>
            </a:avLst>
          </a:prstGeom>
          <a:solidFill>
            <a:srgbClr val="E6F4F1"/>
          </a:solidFill>
          <a:ln w="12700">
            <a:solidFill>
              <a:srgbClr val="C9D7E3"/>
            </a:solidFill>
            <a:prstDash val="solid"/>
          </a:ln>
        </p:spPr>
      </p:sp>
      <p:sp>
        <p:nvSpPr>
          <p:cNvPr id="4" name="Shape 2"/>
          <p:cNvSpPr/>
          <p:nvPr/>
        </p:nvSpPr>
        <p:spPr>
          <a:xfrm>
            <a:off x="962275" y="1737360"/>
            <a:ext cx="640080" cy="640080"/>
          </a:xfrm>
          <a:prstGeom prst="ellipse">
            <a:avLst/>
          </a:prstGeom>
          <a:solidFill>
            <a:srgbClr val="12324F"/>
          </a:solidFill>
          <a:ln w="12700">
            <a:solidFill>
              <a:srgbClr val="12324F"/>
            </a:solidFill>
            <a:prstDash val="solid"/>
          </a:ln>
        </p:spPr>
      </p:sp>
      <p:sp>
        <p:nvSpPr>
          <p:cNvPr id="5" name="Text 3"/>
          <p:cNvSpPr txBox="1"/>
          <p:nvPr/>
        </p:nvSpPr>
        <p:spPr>
          <a:xfrm>
            <a:off x="962275"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640080" y="2514600"/>
            <a:ext cx="1284471" cy="1234440"/>
          </a:xfrm>
          <a:prstGeom prst="rect">
            <a:avLst/>
          </a:prstGeom>
          <a:noFill/>
          <a:ln/>
        </p:spPr>
        <p:txBody>
          <a:bodyPr wrap="square" lIns="0" tIns="0" rIns="0" bIns="0" rtlCol="0" anchor="t"/>
          <a:lstStyle/>
          <a:p>
            <a:pPr algn="ctr" indent="0" marL="0">
              <a:buNone/>
            </a:pPr>
            <a:r>
              <a:rPr lang="en-US" sz="1500" b="1" dirty="0">
                <a:solidFill>
                  <a:srgbClr val="12324F"/>
                </a:solidFill>
                <a:latin typeface="Calibri" pitchFamily="34" charset="0"/>
                <a:ea typeface="Calibri" pitchFamily="34" charset="-122"/>
                <a:cs typeface="Calibri" pitchFamily="34" charset="-120"/>
              </a:rPr>
              <a:t>Starter</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5 min hook or recap quiz</a:t>
            </a:r>
            <a:endParaRPr lang="en-US" sz="1500" dirty="0"/>
          </a:p>
        </p:txBody>
      </p:sp>
      <p:sp>
        <p:nvSpPr>
          <p:cNvPr id="7" name="Shape 5"/>
          <p:cNvSpPr/>
          <p:nvPr/>
        </p:nvSpPr>
        <p:spPr>
          <a:xfrm>
            <a:off x="2153151" y="1554480"/>
            <a:ext cx="1467351" cy="2011680"/>
          </a:xfrm>
          <a:prstGeom prst="roundRect">
            <a:avLst>
              <a:gd name="adj" fmla="val 6232"/>
            </a:avLst>
          </a:prstGeom>
          <a:solidFill>
            <a:srgbClr val="EAF2F9"/>
          </a:solidFill>
          <a:ln w="12700">
            <a:solidFill>
              <a:srgbClr val="C9D7E3"/>
            </a:solidFill>
            <a:prstDash val="solid"/>
          </a:ln>
        </p:spPr>
      </p:sp>
      <p:sp>
        <p:nvSpPr>
          <p:cNvPr id="8" name="Shape 6"/>
          <p:cNvSpPr/>
          <p:nvPr/>
        </p:nvSpPr>
        <p:spPr>
          <a:xfrm>
            <a:off x="2566786" y="1737360"/>
            <a:ext cx="640080" cy="640080"/>
          </a:xfrm>
          <a:prstGeom prst="ellipse">
            <a:avLst/>
          </a:prstGeom>
          <a:solidFill>
            <a:srgbClr val="12324F"/>
          </a:solidFill>
          <a:ln w="12700">
            <a:solidFill>
              <a:srgbClr val="12324F"/>
            </a:solidFill>
            <a:prstDash val="solid"/>
          </a:ln>
        </p:spPr>
      </p:sp>
      <p:sp>
        <p:nvSpPr>
          <p:cNvPr id="9" name="Text 7"/>
          <p:cNvSpPr txBox="1"/>
          <p:nvPr/>
        </p:nvSpPr>
        <p:spPr>
          <a:xfrm>
            <a:off x="2566786"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txBox="1"/>
          <p:nvPr/>
        </p:nvSpPr>
        <p:spPr>
          <a:xfrm>
            <a:off x="2244591" y="2514600"/>
            <a:ext cx="1284471" cy="1234440"/>
          </a:xfrm>
          <a:prstGeom prst="rect">
            <a:avLst/>
          </a:prstGeom>
          <a:noFill/>
          <a:ln/>
        </p:spPr>
        <p:txBody>
          <a:bodyPr wrap="square" lIns="0" tIns="0" rIns="0" bIns="0" rtlCol="0" anchor="t"/>
          <a:lstStyle/>
          <a:p>
            <a:pPr algn="ctr" indent="0" marL="0">
              <a:buNone/>
            </a:pPr>
            <a:r>
              <a:rPr lang="en-US" sz="1500" b="1" dirty="0">
                <a:solidFill>
                  <a:srgbClr val="12324F"/>
                </a:solidFill>
                <a:latin typeface="Calibri" pitchFamily="34" charset="0"/>
                <a:ea typeface="Calibri" pitchFamily="34" charset="-122"/>
                <a:cs typeface="Calibri" pitchFamily="34" charset="-120"/>
              </a:rPr>
              <a:t>Aim</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share the learning aim and the criteria it builds</a:t>
            </a:r>
            <a:endParaRPr lang="en-US" sz="1500" dirty="0"/>
          </a:p>
        </p:txBody>
      </p:sp>
      <p:sp>
        <p:nvSpPr>
          <p:cNvPr id="11" name="Shape 9"/>
          <p:cNvSpPr/>
          <p:nvPr/>
        </p:nvSpPr>
        <p:spPr>
          <a:xfrm>
            <a:off x="3757661" y="1554480"/>
            <a:ext cx="1467351" cy="2011680"/>
          </a:xfrm>
          <a:prstGeom prst="roundRect">
            <a:avLst>
              <a:gd name="adj" fmla="val 6232"/>
            </a:avLst>
          </a:prstGeom>
          <a:solidFill>
            <a:srgbClr val="E6F4F1"/>
          </a:solidFill>
          <a:ln w="12700">
            <a:solidFill>
              <a:srgbClr val="C9D7E3"/>
            </a:solidFill>
            <a:prstDash val="solid"/>
          </a:ln>
        </p:spPr>
      </p:sp>
      <p:sp>
        <p:nvSpPr>
          <p:cNvPr id="12" name="Shape 10"/>
          <p:cNvSpPr/>
          <p:nvPr/>
        </p:nvSpPr>
        <p:spPr>
          <a:xfrm>
            <a:off x="4171297" y="1737360"/>
            <a:ext cx="640080" cy="640080"/>
          </a:xfrm>
          <a:prstGeom prst="ellipse">
            <a:avLst/>
          </a:prstGeom>
          <a:solidFill>
            <a:srgbClr val="12324F"/>
          </a:solidFill>
          <a:ln w="12700">
            <a:solidFill>
              <a:srgbClr val="12324F"/>
            </a:solidFill>
            <a:prstDash val="solid"/>
          </a:ln>
        </p:spPr>
      </p:sp>
      <p:sp>
        <p:nvSpPr>
          <p:cNvPr id="13" name="Text 11"/>
          <p:cNvSpPr txBox="1"/>
          <p:nvPr/>
        </p:nvSpPr>
        <p:spPr>
          <a:xfrm>
            <a:off x="4171297"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4" name="Text 12"/>
          <p:cNvSpPr txBox="1"/>
          <p:nvPr/>
        </p:nvSpPr>
        <p:spPr>
          <a:xfrm>
            <a:off x="3849101" y="2514600"/>
            <a:ext cx="1284471" cy="1234440"/>
          </a:xfrm>
          <a:prstGeom prst="rect">
            <a:avLst/>
          </a:prstGeom>
          <a:noFill/>
          <a:ln/>
        </p:spPr>
        <p:txBody>
          <a:bodyPr wrap="square" lIns="0" tIns="0" rIns="0" bIns="0" rtlCol="0" anchor="t"/>
          <a:lstStyle/>
          <a:p>
            <a:pPr algn="ctr" indent="0" marL="0">
              <a:buNone/>
            </a:pPr>
            <a:r>
              <a:rPr lang="en-US" sz="1500" b="1" dirty="0">
                <a:solidFill>
                  <a:srgbClr val="12324F"/>
                </a:solidFill>
                <a:latin typeface="Calibri" pitchFamily="34" charset="0"/>
                <a:ea typeface="Calibri" pitchFamily="34" charset="-122"/>
                <a:cs typeface="Calibri" pitchFamily="34" charset="-120"/>
              </a:rPr>
              <a:t>Teach</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diagram-led explanation with questioning</a:t>
            </a:r>
            <a:endParaRPr lang="en-US" sz="1500" dirty="0"/>
          </a:p>
        </p:txBody>
      </p:sp>
      <p:sp>
        <p:nvSpPr>
          <p:cNvPr id="15" name="Shape 13"/>
          <p:cNvSpPr/>
          <p:nvPr/>
        </p:nvSpPr>
        <p:spPr>
          <a:xfrm>
            <a:off x="5362172" y="1554480"/>
            <a:ext cx="1467351" cy="2011680"/>
          </a:xfrm>
          <a:prstGeom prst="roundRect">
            <a:avLst>
              <a:gd name="adj" fmla="val 6232"/>
            </a:avLst>
          </a:prstGeom>
          <a:solidFill>
            <a:srgbClr val="EAF2F9"/>
          </a:solidFill>
          <a:ln w="12700">
            <a:solidFill>
              <a:srgbClr val="C9D7E3"/>
            </a:solidFill>
            <a:prstDash val="solid"/>
          </a:ln>
        </p:spPr>
      </p:sp>
      <p:sp>
        <p:nvSpPr>
          <p:cNvPr id="16" name="Shape 14"/>
          <p:cNvSpPr/>
          <p:nvPr/>
        </p:nvSpPr>
        <p:spPr>
          <a:xfrm>
            <a:off x="5775808" y="1737360"/>
            <a:ext cx="640080" cy="640080"/>
          </a:xfrm>
          <a:prstGeom prst="ellipse">
            <a:avLst/>
          </a:prstGeom>
          <a:solidFill>
            <a:srgbClr val="12324F"/>
          </a:solidFill>
          <a:ln w="12700">
            <a:solidFill>
              <a:srgbClr val="12324F"/>
            </a:solidFill>
            <a:prstDash val="solid"/>
          </a:ln>
        </p:spPr>
      </p:sp>
      <p:sp>
        <p:nvSpPr>
          <p:cNvPr id="17" name="Text 15"/>
          <p:cNvSpPr txBox="1"/>
          <p:nvPr/>
        </p:nvSpPr>
        <p:spPr>
          <a:xfrm>
            <a:off x="5775808"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8" name="Text 16"/>
          <p:cNvSpPr txBox="1"/>
          <p:nvPr/>
        </p:nvSpPr>
        <p:spPr>
          <a:xfrm>
            <a:off x="5453612" y="2514600"/>
            <a:ext cx="1284471" cy="1234440"/>
          </a:xfrm>
          <a:prstGeom prst="rect">
            <a:avLst/>
          </a:prstGeom>
          <a:noFill/>
          <a:ln/>
        </p:spPr>
        <p:txBody>
          <a:bodyPr wrap="square" lIns="0" tIns="0" rIns="0" bIns="0" rtlCol="0" anchor="t"/>
          <a:lstStyle/>
          <a:p>
            <a:pPr algn="ctr" indent="0" marL="0">
              <a:buNone/>
            </a:pPr>
            <a:r>
              <a:rPr lang="en-US" sz="1500" b="1" dirty="0">
                <a:solidFill>
                  <a:srgbClr val="12324F"/>
                </a:solidFill>
                <a:latin typeface="Calibri" pitchFamily="34" charset="0"/>
                <a:ea typeface="Calibri" pitchFamily="34" charset="-122"/>
                <a:cs typeface="Calibri" pitchFamily="34" charset="-120"/>
              </a:rPr>
              <a:t>Practical</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Packet Tracer or Linux lab</a:t>
            </a:r>
            <a:endParaRPr lang="en-US" sz="1500" dirty="0"/>
          </a:p>
        </p:txBody>
      </p:sp>
      <p:sp>
        <p:nvSpPr>
          <p:cNvPr id="19" name="Shape 17"/>
          <p:cNvSpPr/>
          <p:nvPr/>
        </p:nvSpPr>
        <p:spPr>
          <a:xfrm>
            <a:off x="6966683" y="1554480"/>
            <a:ext cx="1467351" cy="2011680"/>
          </a:xfrm>
          <a:prstGeom prst="roundRect">
            <a:avLst>
              <a:gd name="adj" fmla="val 6232"/>
            </a:avLst>
          </a:prstGeom>
          <a:solidFill>
            <a:srgbClr val="E6F4F1"/>
          </a:solidFill>
          <a:ln w="12700">
            <a:solidFill>
              <a:srgbClr val="C9D7E3"/>
            </a:solidFill>
            <a:prstDash val="solid"/>
          </a:ln>
        </p:spPr>
      </p:sp>
      <p:sp>
        <p:nvSpPr>
          <p:cNvPr id="20" name="Shape 18"/>
          <p:cNvSpPr/>
          <p:nvPr/>
        </p:nvSpPr>
        <p:spPr>
          <a:xfrm>
            <a:off x="7380318" y="1737360"/>
            <a:ext cx="640080" cy="640080"/>
          </a:xfrm>
          <a:prstGeom prst="ellipse">
            <a:avLst/>
          </a:prstGeom>
          <a:solidFill>
            <a:srgbClr val="12324F"/>
          </a:solidFill>
          <a:ln w="12700">
            <a:solidFill>
              <a:srgbClr val="12324F"/>
            </a:solidFill>
            <a:prstDash val="solid"/>
          </a:ln>
        </p:spPr>
      </p:sp>
      <p:sp>
        <p:nvSpPr>
          <p:cNvPr id="21" name="Text 19"/>
          <p:cNvSpPr txBox="1"/>
          <p:nvPr/>
        </p:nvSpPr>
        <p:spPr>
          <a:xfrm>
            <a:off x="7380318"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2" name="Text 20"/>
          <p:cNvSpPr txBox="1"/>
          <p:nvPr/>
        </p:nvSpPr>
        <p:spPr>
          <a:xfrm>
            <a:off x="7058123" y="2514600"/>
            <a:ext cx="1284471" cy="1234440"/>
          </a:xfrm>
          <a:prstGeom prst="rect">
            <a:avLst/>
          </a:prstGeom>
          <a:noFill/>
          <a:ln/>
        </p:spPr>
        <p:txBody>
          <a:bodyPr wrap="square" lIns="0" tIns="0" rIns="0" bIns="0" rtlCol="0" anchor="t"/>
          <a:lstStyle/>
          <a:p>
            <a:pPr algn="ctr" indent="0" marL="0">
              <a:buNone/>
            </a:pPr>
            <a:r>
              <a:rPr lang="en-US" sz="1500" b="1" dirty="0">
                <a:solidFill>
                  <a:srgbClr val="12324F"/>
                </a:solidFill>
                <a:latin typeface="Calibri" pitchFamily="34" charset="0"/>
                <a:ea typeface="Calibri" pitchFamily="34" charset="-122"/>
                <a:cs typeface="Calibri" pitchFamily="34" charset="-120"/>
              </a:rPr>
              <a:t>Task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workbook activity linked to the assignment</a:t>
            </a:r>
            <a:endParaRPr lang="en-US" sz="1500" dirty="0"/>
          </a:p>
        </p:txBody>
      </p:sp>
      <p:sp>
        <p:nvSpPr>
          <p:cNvPr id="23" name="Shape 21"/>
          <p:cNvSpPr/>
          <p:nvPr/>
        </p:nvSpPr>
        <p:spPr>
          <a:xfrm>
            <a:off x="8571194" y="1554480"/>
            <a:ext cx="1467351" cy="2011680"/>
          </a:xfrm>
          <a:prstGeom prst="roundRect">
            <a:avLst>
              <a:gd name="adj" fmla="val 6232"/>
            </a:avLst>
          </a:prstGeom>
          <a:solidFill>
            <a:srgbClr val="EAF2F9"/>
          </a:solidFill>
          <a:ln w="12700">
            <a:solidFill>
              <a:srgbClr val="C9D7E3"/>
            </a:solidFill>
            <a:prstDash val="solid"/>
          </a:ln>
        </p:spPr>
      </p:sp>
      <p:sp>
        <p:nvSpPr>
          <p:cNvPr id="24" name="Shape 22"/>
          <p:cNvSpPr/>
          <p:nvPr/>
        </p:nvSpPr>
        <p:spPr>
          <a:xfrm>
            <a:off x="8984829" y="1737360"/>
            <a:ext cx="640080" cy="640080"/>
          </a:xfrm>
          <a:prstGeom prst="ellipse">
            <a:avLst/>
          </a:prstGeom>
          <a:solidFill>
            <a:srgbClr val="12324F"/>
          </a:solidFill>
          <a:ln w="12700">
            <a:solidFill>
              <a:srgbClr val="12324F"/>
            </a:solidFill>
            <a:prstDash val="solid"/>
          </a:ln>
        </p:spPr>
      </p:sp>
      <p:sp>
        <p:nvSpPr>
          <p:cNvPr id="25" name="Text 23"/>
          <p:cNvSpPr txBox="1"/>
          <p:nvPr/>
        </p:nvSpPr>
        <p:spPr>
          <a:xfrm>
            <a:off x="8984829"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6</a:t>
            </a:r>
            <a:endParaRPr lang="en-US" sz="1800" dirty="0"/>
          </a:p>
        </p:txBody>
      </p:sp>
      <p:sp>
        <p:nvSpPr>
          <p:cNvPr id="26" name="Text 24"/>
          <p:cNvSpPr txBox="1"/>
          <p:nvPr/>
        </p:nvSpPr>
        <p:spPr>
          <a:xfrm>
            <a:off x="8662634" y="2514600"/>
            <a:ext cx="1284471" cy="1234440"/>
          </a:xfrm>
          <a:prstGeom prst="rect">
            <a:avLst/>
          </a:prstGeom>
          <a:noFill/>
          <a:ln/>
        </p:spPr>
        <p:txBody>
          <a:bodyPr wrap="square" lIns="0" tIns="0" rIns="0" bIns="0" rtlCol="0" anchor="t"/>
          <a:lstStyle/>
          <a:p>
            <a:pPr algn="ctr" indent="0" marL="0">
              <a:buNone/>
            </a:pPr>
            <a:r>
              <a:rPr lang="en-US" sz="1500" b="1" dirty="0">
                <a:solidFill>
                  <a:srgbClr val="12324F"/>
                </a:solidFill>
                <a:latin typeface="Calibri" pitchFamily="34" charset="0"/>
                <a:ea typeface="Calibri" pitchFamily="34" charset="-122"/>
                <a:cs typeface="Calibri" pitchFamily="34" charset="-120"/>
              </a:rPr>
              <a:t>Check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quiz or exit question</a:t>
            </a:r>
            <a:endParaRPr lang="en-US" sz="1500" dirty="0"/>
          </a:p>
        </p:txBody>
      </p:sp>
      <p:sp>
        <p:nvSpPr>
          <p:cNvPr id="27" name="Shape 25"/>
          <p:cNvSpPr/>
          <p:nvPr/>
        </p:nvSpPr>
        <p:spPr>
          <a:xfrm>
            <a:off x="10175704" y="1554480"/>
            <a:ext cx="1467351" cy="2011680"/>
          </a:xfrm>
          <a:prstGeom prst="roundRect">
            <a:avLst>
              <a:gd name="adj" fmla="val 6232"/>
            </a:avLst>
          </a:prstGeom>
          <a:solidFill>
            <a:srgbClr val="E6F4F1"/>
          </a:solidFill>
          <a:ln w="12700">
            <a:solidFill>
              <a:srgbClr val="C9D7E3"/>
            </a:solidFill>
            <a:prstDash val="solid"/>
          </a:ln>
        </p:spPr>
      </p:sp>
      <p:sp>
        <p:nvSpPr>
          <p:cNvPr id="28" name="Shape 26"/>
          <p:cNvSpPr/>
          <p:nvPr/>
        </p:nvSpPr>
        <p:spPr>
          <a:xfrm>
            <a:off x="10589340" y="1737360"/>
            <a:ext cx="640080" cy="640080"/>
          </a:xfrm>
          <a:prstGeom prst="ellipse">
            <a:avLst/>
          </a:prstGeom>
          <a:solidFill>
            <a:srgbClr val="12324F"/>
          </a:solidFill>
          <a:ln w="12700">
            <a:solidFill>
              <a:srgbClr val="12324F"/>
            </a:solidFill>
            <a:prstDash val="solid"/>
          </a:ln>
        </p:spPr>
      </p:sp>
      <p:sp>
        <p:nvSpPr>
          <p:cNvPr id="29" name="Text 27"/>
          <p:cNvSpPr txBox="1"/>
          <p:nvPr/>
        </p:nvSpPr>
        <p:spPr>
          <a:xfrm>
            <a:off x="10589340"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7</a:t>
            </a:r>
            <a:endParaRPr lang="en-US" sz="1800" dirty="0"/>
          </a:p>
        </p:txBody>
      </p:sp>
      <p:sp>
        <p:nvSpPr>
          <p:cNvPr id="30" name="Text 28"/>
          <p:cNvSpPr txBox="1"/>
          <p:nvPr/>
        </p:nvSpPr>
        <p:spPr>
          <a:xfrm>
            <a:off x="10267144" y="2514600"/>
            <a:ext cx="1284471" cy="1234440"/>
          </a:xfrm>
          <a:prstGeom prst="rect">
            <a:avLst/>
          </a:prstGeom>
          <a:noFill/>
          <a:ln/>
        </p:spPr>
        <p:txBody>
          <a:bodyPr wrap="square" lIns="0" tIns="0" rIns="0" bIns="0" rtlCol="0" anchor="t"/>
          <a:lstStyle/>
          <a:p>
            <a:pPr algn="ctr" indent="0" marL="0">
              <a:buNone/>
            </a:pPr>
            <a:r>
              <a:rPr lang="en-US" sz="1500" b="1" dirty="0">
                <a:solidFill>
                  <a:srgbClr val="12324F"/>
                </a:solidFill>
                <a:latin typeface="Calibri" pitchFamily="34" charset="0"/>
                <a:ea typeface="Calibri" pitchFamily="34" charset="-122"/>
                <a:cs typeface="Calibri" pitchFamily="34" charset="-120"/>
              </a:rPr>
              <a:t>Homework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flipped: preview the next lesson</a:t>
            </a:r>
            <a:endParaRPr lang="en-US" sz="1500" dirty="0"/>
          </a:p>
        </p:txBody>
      </p:sp>
      <p:sp>
        <p:nvSpPr>
          <p:cNvPr id="31" name="Shape 29"/>
          <p:cNvSpPr/>
          <p:nvPr/>
        </p:nvSpPr>
        <p:spPr>
          <a:xfrm>
            <a:off x="548640" y="3931920"/>
            <a:ext cx="5486400" cy="1371600"/>
          </a:xfrm>
          <a:prstGeom prst="roundRect">
            <a:avLst>
              <a:gd name="adj" fmla="val 6667"/>
            </a:avLst>
          </a:prstGeom>
          <a:solidFill>
            <a:srgbClr val="EAF2F9"/>
          </a:solidFill>
          <a:ln w="12700">
            <a:solidFill>
              <a:srgbClr val="EAF2F9"/>
            </a:solidFill>
            <a:prstDash val="solid"/>
          </a:ln>
        </p:spPr>
      </p:sp>
      <p:sp>
        <p:nvSpPr>
          <p:cNvPr id="32" name="Text 30"/>
          <p:cNvSpPr txBox="1"/>
          <p:nvPr/>
        </p:nvSpPr>
        <p:spPr>
          <a:xfrm>
            <a:off x="713232" y="4041648"/>
            <a:ext cx="5157216" cy="115214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On the student site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Each lesson has a matching Learn page section, workbook activity (with AI tutor), Packet Tracer lab and quiz. Students can revisit everything outside class.</a:t>
            </a:r>
            <a:endParaRPr lang="en-US" sz="1500" dirty="0"/>
          </a:p>
        </p:txBody>
      </p:sp>
      <p:sp>
        <p:nvSpPr>
          <p:cNvPr id="33" name="Shape 31"/>
          <p:cNvSpPr/>
          <p:nvPr/>
        </p:nvSpPr>
        <p:spPr>
          <a:xfrm>
            <a:off x="6309360" y="3931920"/>
            <a:ext cx="5330952" cy="1371600"/>
          </a:xfrm>
          <a:prstGeom prst="roundRect">
            <a:avLst>
              <a:gd name="adj" fmla="val 6667"/>
            </a:avLst>
          </a:prstGeom>
          <a:solidFill>
            <a:srgbClr val="E6F4F1"/>
          </a:solidFill>
          <a:ln w="12700">
            <a:solidFill>
              <a:srgbClr val="E6F4F1"/>
            </a:solidFill>
            <a:prstDash val="solid"/>
          </a:ln>
        </p:spPr>
      </p:sp>
      <p:sp>
        <p:nvSpPr>
          <p:cNvPr id="34" name="Text 32"/>
          <p:cNvSpPr txBox="1"/>
          <p:nvPr/>
        </p:nvSpPr>
        <p:spPr>
          <a:xfrm>
            <a:off x="6473952" y="4041648"/>
            <a:ext cx="5001768" cy="115214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In the speaker notes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Teaching points, questions to ask, stretch and support ideas, the workbook section and lab to use, and the flipped homework.</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Unit 19 at a glance</a:t>
            </a:r>
            <a:endParaRPr lang="en-US" sz="3200" dirty="0"/>
          </a:p>
        </p:txBody>
      </p:sp>
      <p:sp>
        <p:nvSpPr>
          <p:cNvPr id="3" name="Shape 1"/>
          <p:cNvSpPr/>
          <p:nvPr/>
        </p:nvSpPr>
        <p:spPr>
          <a:xfrm>
            <a:off x="548640" y="1463040"/>
            <a:ext cx="2036003" cy="1920240"/>
          </a:xfrm>
          <a:prstGeom prst="roundRect">
            <a:avLst>
              <a:gd name="adj" fmla="val 5714"/>
            </a:avLst>
          </a:prstGeom>
          <a:solidFill>
            <a:srgbClr val="12324F"/>
          </a:solidFill>
          <a:ln w="12700">
            <a:solidFill>
              <a:srgbClr val="12324F"/>
            </a:solidFill>
            <a:prstDash val="solid"/>
          </a:ln>
        </p:spPr>
      </p:sp>
      <p:sp>
        <p:nvSpPr>
          <p:cNvPr id="4" name="Text 2"/>
          <p:cNvSpPr txBox="1"/>
          <p:nvPr/>
        </p:nvSpPr>
        <p:spPr>
          <a:xfrm>
            <a:off x="548640" y="1600200"/>
            <a:ext cx="2036003" cy="1005840"/>
          </a:xfrm>
          <a:prstGeom prst="rect">
            <a:avLst/>
          </a:prstGeom>
          <a:noFill/>
          <a:ln/>
        </p:spPr>
        <p:txBody>
          <a:bodyPr wrap="square" lIns="0" tIns="0" rIns="0" bIns="0" rtlCol="0" anchor="ctr"/>
          <a:lstStyle/>
          <a:p>
            <a:pPr algn="ctr" indent="0" marL="0">
              <a:buNone/>
            </a:pPr>
            <a:r>
              <a:rPr lang="en-US" sz="6000" b="1" dirty="0">
                <a:solidFill>
                  <a:srgbClr val="FFFFFF"/>
                </a:solidFill>
                <a:latin typeface="Cambria" pitchFamily="34" charset="0"/>
                <a:ea typeface="Cambria" pitchFamily="34" charset="-122"/>
                <a:cs typeface="Cambria" pitchFamily="34" charset="-120"/>
              </a:rPr>
              <a:t>60</a:t>
            </a:r>
            <a:endParaRPr lang="en-US" sz="6000" dirty="0"/>
          </a:p>
        </p:txBody>
      </p:sp>
      <p:sp>
        <p:nvSpPr>
          <p:cNvPr id="5" name="Text 3"/>
          <p:cNvSpPr txBox="1"/>
          <p:nvPr/>
        </p:nvSpPr>
        <p:spPr>
          <a:xfrm>
            <a:off x="685800" y="2606040"/>
            <a:ext cx="1761683" cy="640080"/>
          </a:xfrm>
          <a:prstGeom prst="rect">
            <a:avLst/>
          </a:prstGeom>
          <a:noFill/>
          <a:ln/>
        </p:spPr>
        <p:txBody>
          <a:bodyPr wrap="square" lIns="0" tIns="0" rIns="0" bIns="0" rtlCol="0" anchor="ctr"/>
          <a:lstStyle/>
          <a:p>
            <a:pPr algn="ctr" indent="0" marL="0">
              <a:buNone/>
            </a:pPr>
            <a:r>
              <a:rPr lang="en-US" sz="1400" dirty="0">
                <a:solidFill>
                  <a:srgbClr val="FFFFFF"/>
                </a:solidFill>
                <a:latin typeface="Calibri" pitchFamily="34" charset="0"/>
                <a:ea typeface="Calibri" pitchFamily="34" charset="-122"/>
                <a:cs typeface="Calibri" pitchFamily="34" charset="-120"/>
              </a:rPr>
              <a:t>guided learning hours</a:t>
            </a:r>
            <a:endParaRPr lang="en-US" sz="1400" dirty="0"/>
          </a:p>
        </p:txBody>
      </p:sp>
      <p:sp>
        <p:nvSpPr>
          <p:cNvPr id="6" name="Shape 4"/>
          <p:cNvSpPr/>
          <p:nvPr/>
        </p:nvSpPr>
        <p:spPr>
          <a:xfrm>
            <a:off x="2813243" y="1463040"/>
            <a:ext cx="2036003" cy="1920240"/>
          </a:xfrm>
          <a:prstGeom prst="roundRect">
            <a:avLst>
              <a:gd name="adj" fmla="val 5714"/>
            </a:avLst>
          </a:prstGeom>
          <a:solidFill>
            <a:srgbClr val="EAF2F9"/>
          </a:solidFill>
          <a:ln w="12700">
            <a:solidFill>
              <a:srgbClr val="EAF2F9"/>
            </a:solidFill>
            <a:prstDash val="solid"/>
          </a:ln>
        </p:spPr>
      </p:sp>
      <p:sp>
        <p:nvSpPr>
          <p:cNvPr id="7" name="Text 5"/>
          <p:cNvSpPr txBox="1"/>
          <p:nvPr/>
        </p:nvSpPr>
        <p:spPr>
          <a:xfrm>
            <a:off x="2813243" y="1600200"/>
            <a:ext cx="2036003" cy="1005840"/>
          </a:xfrm>
          <a:prstGeom prst="rect">
            <a:avLst/>
          </a:prstGeom>
          <a:noFill/>
          <a:ln/>
        </p:spPr>
        <p:txBody>
          <a:bodyPr wrap="square" lIns="0" tIns="0" rIns="0" bIns="0" rtlCol="0" anchor="ctr"/>
          <a:lstStyle/>
          <a:p>
            <a:pPr algn="ctr" indent="0" marL="0">
              <a:buNone/>
            </a:pPr>
            <a:r>
              <a:rPr lang="en-US" sz="6000" b="1" dirty="0">
                <a:solidFill>
                  <a:srgbClr val="20857B"/>
                </a:solidFill>
                <a:latin typeface="Cambria" pitchFamily="34" charset="0"/>
                <a:ea typeface="Cambria" pitchFamily="34" charset="-122"/>
                <a:cs typeface="Cambria" pitchFamily="34" charset="-120"/>
              </a:rPr>
              <a:t>2</a:t>
            </a:r>
            <a:endParaRPr lang="en-US" sz="6000" dirty="0"/>
          </a:p>
        </p:txBody>
      </p:sp>
      <p:sp>
        <p:nvSpPr>
          <p:cNvPr id="8" name="Text 6"/>
          <p:cNvSpPr txBox="1"/>
          <p:nvPr/>
        </p:nvSpPr>
        <p:spPr>
          <a:xfrm>
            <a:off x="2950403"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internally assessed assignments</a:t>
            </a:r>
            <a:endParaRPr lang="en-US" sz="1400" dirty="0"/>
          </a:p>
        </p:txBody>
      </p:sp>
      <p:sp>
        <p:nvSpPr>
          <p:cNvPr id="9" name="Shape 7"/>
          <p:cNvSpPr/>
          <p:nvPr/>
        </p:nvSpPr>
        <p:spPr>
          <a:xfrm>
            <a:off x="5077846" y="1463040"/>
            <a:ext cx="2036003" cy="1920240"/>
          </a:xfrm>
          <a:prstGeom prst="roundRect">
            <a:avLst>
              <a:gd name="adj" fmla="val 5714"/>
            </a:avLst>
          </a:prstGeom>
          <a:solidFill>
            <a:srgbClr val="EAF2F9"/>
          </a:solidFill>
          <a:ln w="12700">
            <a:solidFill>
              <a:srgbClr val="EAF2F9"/>
            </a:solidFill>
            <a:prstDash val="solid"/>
          </a:ln>
        </p:spPr>
      </p:sp>
      <p:sp>
        <p:nvSpPr>
          <p:cNvPr id="10" name="Text 8"/>
          <p:cNvSpPr txBox="1"/>
          <p:nvPr/>
        </p:nvSpPr>
        <p:spPr>
          <a:xfrm>
            <a:off x="5077846" y="1600200"/>
            <a:ext cx="2036003" cy="1005840"/>
          </a:xfrm>
          <a:prstGeom prst="rect">
            <a:avLst/>
          </a:prstGeom>
          <a:noFill/>
          <a:ln/>
        </p:spPr>
        <p:txBody>
          <a:bodyPr wrap="square" lIns="0" tIns="0" rIns="0" bIns="0" rtlCol="0" anchor="ctr"/>
          <a:lstStyle/>
          <a:p>
            <a:pPr algn="ctr" indent="0" marL="0">
              <a:buNone/>
            </a:pPr>
            <a:r>
              <a:rPr lang="en-US" sz="6000" b="1" dirty="0">
                <a:solidFill>
                  <a:srgbClr val="20857B"/>
                </a:solidFill>
                <a:latin typeface="Cambria" pitchFamily="34" charset="0"/>
                <a:ea typeface="Cambria" pitchFamily="34" charset="-122"/>
                <a:cs typeface="Cambria" pitchFamily="34" charset="-120"/>
              </a:rPr>
              <a:t>3</a:t>
            </a:r>
            <a:endParaRPr lang="en-US" sz="6000" dirty="0"/>
          </a:p>
        </p:txBody>
      </p:sp>
      <p:sp>
        <p:nvSpPr>
          <p:cNvPr id="11" name="Text 9"/>
          <p:cNvSpPr txBox="1"/>
          <p:nvPr/>
        </p:nvSpPr>
        <p:spPr>
          <a:xfrm>
            <a:off x="5215006"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learning aims: A, B, C</a:t>
            </a:r>
            <a:endParaRPr lang="en-US" sz="1400" dirty="0"/>
          </a:p>
        </p:txBody>
      </p:sp>
      <p:sp>
        <p:nvSpPr>
          <p:cNvPr id="12" name="Shape 10"/>
          <p:cNvSpPr/>
          <p:nvPr/>
        </p:nvSpPr>
        <p:spPr>
          <a:xfrm>
            <a:off x="7342449" y="1463040"/>
            <a:ext cx="2036003" cy="1920240"/>
          </a:xfrm>
          <a:prstGeom prst="roundRect">
            <a:avLst>
              <a:gd name="adj" fmla="val 5714"/>
            </a:avLst>
          </a:prstGeom>
          <a:solidFill>
            <a:srgbClr val="EAF2F9"/>
          </a:solidFill>
          <a:ln w="12700">
            <a:solidFill>
              <a:srgbClr val="EAF2F9"/>
            </a:solidFill>
            <a:prstDash val="solid"/>
          </a:ln>
        </p:spPr>
      </p:sp>
      <p:sp>
        <p:nvSpPr>
          <p:cNvPr id="13" name="Text 11"/>
          <p:cNvSpPr txBox="1"/>
          <p:nvPr/>
        </p:nvSpPr>
        <p:spPr>
          <a:xfrm>
            <a:off x="7342449" y="1600200"/>
            <a:ext cx="2036003" cy="1005840"/>
          </a:xfrm>
          <a:prstGeom prst="rect">
            <a:avLst/>
          </a:prstGeom>
          <a:noFill/>
          <a:ln/>
        </p:spPr>
        <p:txBody>
          <a:bodyPr wrap="square" lIns="0" tIns="0" rIns="0" bIns="0" rtlCol="0" anchor="ctr"/>
          <a:lstStyle/>
          <a:p>
            <a:pPr algn="ctr" indent="0" marL="0">
              <a:buNone/>
            </a:pPr>
            <a:r>
              <a:rPr lang="en-US" sz="6000" b="1" dirty="0">
                <a:solidFill>
                  <a:srgbClr val="20857B"/>
                </a:solidFill>
                <a:latin typeface="Cambria" pitchFamily="34" charset="0"/>
                <a:ea typeface="Cambria" pitchFamily="34" charset="-122"/>
                <a:cs typeface="Cambria" pitchFamily="34" charset="-120"/>
              </a:rPr>
              <a:t>16</a:t>
            </a:r>
            <a:endParaRPr lang="en-US" sz="6000" dirty="0"/>
          </a:p>
        </p:txBody>
      </p:sp>
      <p:sp>
        <p:nvSpPr>
          <p:cNvPr id="14" name="Text 12"/>
          <p:cNvSpPr txBox="1"/>
          <p:nvPr/>
        </p:nvSpPr>
        <p:spPr>
          <a:xfrm>
            <a:off x="7479609"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lessons on the student site</a:t>
            </a:r>
            <a:endParaRPr lang="en-US" sz="1400" dirty="0"/>
          </a:p>
        </p:txBody>
      </p:sp>
      <p:sp>
        <p:nvSpPr>
          <p:cNvPr id="15" name="Shape 13"/>
          <p:cNvSpPr/>
          <p:nvPr/>
        </p:nvSpPr>
        <p:spPr>
          <a:xfrm>
            <a:off x="9607052" y="1463040"/>
            <a:ext cx="2036003" cy="1920240"/>
          </a:xfrm>
          <a:prstGeom prst="roundRect">
            <a:avLst>
              <a:gd name="adj" fmla="val 5714"/>
            </a:avLst>
          </a:prstGeom>
          <a:solidFill>
            <a:srgbClr val="EAF2F9"/>
          </a:solidFill>
          <a:ln w="12700">
            <a:solidFill>
              <a:srgbClr val="EAF2F9"/>
            </a:solidFill>
            <a:prstDash val="solid"/>
          </a:ln>
        </p:spPr>
      </p:sp>
      <p:sp>
        <p:nvSpPr>
          <p:cNvPr id="16" name="Text 14"/>
          <p:cNvSpPr txBox="1"/>
          <p:nvPr/>
        </p:nvSpPr>
        <p:spPr>
          <a:xfrm>
            <a:off x="9607052" y="1600200"/>
            <a:ext cx="2036003" cy="1005840"/>
          </a:xfrm>
          <a:prstGeom prst="rect">
            <a:avLst/>
          </a:prstGeom>
          <a:noFill/>
          <a:ln/>
        </p:spPr>
        <p:txBody>
          <a:bodyPr wrap="square" lIns="0" tIns="0" rIns="0" bIns="0" rtlCol="0" anchor="ctr"/>
          <a:lstStyle/>
          <a:p>
            <a:pPr algn="ctr" indent="0" marL="0">
              <a:buNone/>
            </a:pPr>
            <a:r>
              <a:rPr lang="en-US" sz="6000" b="1" dirty="0">
                <a:solidFill>
                  <a:srgbClr val="20857B"/>
                </a:solidFill>
                <a:latin typeface="Cambria" pitchFamily="34" charset="0"/>
                <a:ea typeface="Cambria" pitchFamily="34" charset="-122"/>
                <a:cs typeface="Cambria" pitchFamily="34" charset="-120"/>
              </a:rPr>
              <a:t>10</a:t>
            </a:r>
            <a:endParaRPr lang="en-US" sz="6000" dirty="0"/>
          </a:p>
        </p:txBody>
      </p:sp>
      <p:sp>
        <p:nvSpPr>
          <p:cNvPr id="17" name="Text 15"/>
          <p:cNvSpPr txBox="1"/>
          <p:nvPr/>
        </p:nvSpPr>
        <p:spPr>
          <a:xfrm>
            <a:off x="9744212"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hands-on labs</a:t>
            </a:r>
            <a:endParaRPr lang="en-US" sz="1400" dirty="0"/>
          </a:p>
        </p:txBody>
      </p:sp>
      <p:sp>
        <p:nvSpPr>
          <p:cNvPr id="18" name="Shape 16"/>
          <p:cNvSpPr/>
          <p:nvPr/>
        </p:nvSpPr>
        <p:spPr>
          <a:xfrm>
            <a:off x="548640" y="3749040"/>
            <a:ext cx="3566160" cy="2194560"/>
          </a:xfrm>
          <a:prstGeom prst="roundRect">
            <a:avLst>
              <a:gd name="adj" fmla="val 4167"/>
            </a:avLst>
          </a:prstGeom>
          <a:solidFill>
            <a:srgbClr val="EAF2F9"/>
          </a:solidFill>
          <a:ln w="12700">
            <a:solidFill>
              <a:srgbClr val="EAF2F9"/>
            </a:solidFill>
            <a:prstDash val="solid"/>
          </a:ln>
        </p:spPr>
      </p:sp>
      <p:sp>
        <p:nvSpPr>
          <p:cNvPr id="19" name="Text 17"/>
          <p:cNvSpPr txBox="1"/>
          <p:nvPr/>
        </p:nvSpPr>
        <p:spPr>
          <a:xfrm>
            <a:off x="713232" y="3858768"/>
            <a:ext cx="3236976" cy="197510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Learning aim A</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Investigate how networks use communication protocols to give effective, secure access to services and resources.</a:t>
            </a:r>
            <a:endParaRPr lang="en-US" sz="1500" dirty="0"/>
          </a:p>
          <a:p>
            <a:pPr indent="0" marL="0">
              <a:spcAft>
                <a:spcPts val="400"/>
              </a:spcAft>
              <a:buNone/>
            </a:pP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Assignment 1 · report</a:t>
            </a:r>
            <a:endParaRPr lang="en-US" sz="1500" dirty="0"/>
          </a:p>
        </p:txBody>
      </p:sp>
      <p:sp>
        <p:nvSpPr>
          <p:cNvPr id="20" name="Shape 18"/>
          <p:cNvSpPr/>
          <p:nvPr/>
        </p:nvSpPr>
        <p:spPr>
          <a:xfrm>
            <a:off x="4297680" y="3749040"/>
            <a:ext cx="3566160" cy="2194560"/>
          </a:xfrm>
          <a:prstGeom prst="roundRect">
            <a:avLst>
              <a:gd name="adj" fmla="val 4167"/>
            </a:avLst>
          </a:prstGeom>
          <a:solidFill>
            <a:srgbClr val="E6F4F1"/>
          </a:solidFill>
          <a:ln w="12700">
            <a:solidFill>
              <a:srgbClr val="E6F4F1"/>
            </a:solidFill>
            <a:prstDash val="solid"/>
          </a:ln>
        </p:spPr>
      </p:sp>
      <p:sp>
        <p:nvSpPr>
          <p:cNvPr id="21" name="Text 19"/>
          <p:cNvSpPr txBox="1"/>
          <p:nvPr/>
        </p:nvSpPr>
        <p:spPr>
          <a:xfrm>
            <a:off x="4462272" y="3858768"/>
            <a:ext cx="3236976" cy="197510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Learning aim B</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Investigate network design to meet client requirements.</a:t>
            </a:r>
            <a:endParaRPr lang="en-US" sz="1500" dirty="0"/>
          </a:p>
          <a:p>
            <a:pPr indent="0" marL="0">
              <a:spcAft>
                <a:spcPts val="400"/>
              </a:spcAft>
              <a:buNone/>
            </a:pP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Assignment 2 · design documents</a:t>
            </a:r>
            <a:endParaRPr lang="en-US" sz="1500" dirty="0"/>
          </a:p>
        </p:txBody>
      </p:sp>
      <p:sp>
        <p:nvSpPr>
          <p:cNvPr id="22" name="Shape 20"/>
          <p:cNvSpPr/>
          <p:nvPr/>
        </p:nvSpPr>
        <p:spPr>
          <a:xfrm>
            <a:off x="8046720" y="3749040"/>
            <a:ext cx="3566160" cy="2194560"/>
          </a:xfrm>
          <a:prstGeom prst="roundRect">
            <a:avLst>
              <a:gd name="adj" fmla="val 4167"/>
            </a:avLst>
          </a:prstGeom>
          <a:solidFill>
            <a:srgbClr val="FDF1E7"/>
          </a:solidFill>
          <a:ln w="12700">
            <a:solidFill>
              <a:srgbClr val="FDF1E7"/>
            </a:solidFill>
            <a:prstDash val="solid"/>
          </a:ln>
        </p:spPr>
      </p:sp>
      <p:sp>
        <p:nvSpPr>
          <p:cNvPr id="23" name="Text 21"/>
          <p:cNvSpPr txBox="1"/>
          <p:nvPr/>
        </p:nvSpPr>
        <p:spPr>
          <a:xfrm>
            <a:off x="8211312" y="3858768"/>
            <a:ext cx="3236976" cy="197510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Learning aim C</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Develop a network to meet client requirements.</a:t>
            </a:r>
            <a:endParaRPr lang="en-US" sz="1500" dirty="0"/>
          </a:p>
          <a:p>
            <a:pPr indent="0" marL="0">
              <a:spcAft>
                <a:spcPts val="400"/>
              </a:spcAft>
              <a:buNone/>
            </a:pP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Assignment 2 · build, test, evaluate, portfolio</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Assessment map</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914400"/>
        </p:xfrm>
        <a:graphic>
          <a:graphicData uri="http://schemas.openxmlformats.org/drawingml/2006/table">
            <a:tbl>
              <a:tblPr/>
              <a:tblGrid>
                <a:gridCol w="2377440"/>
                <a:gridCol w="3566160"/>
                <a:gridCol w="2560320"/>
                <a:gridCol w="2587752"/>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Assignment</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Pass</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Merit</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Distinction</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1 · Investigating computer networks (aim A)</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A.P1 Explain the need for network types and models</a:t>
                      </a:r>
                      <a:endParaRPr lang="en-US" sz="1200" dirty="0">
                        <a:latin typeface="Calibri" charset="0"/>
                        <a:ea typeface="Calibri" charset="0"/>
                        <a:cs typeface="Calibri" charset="0"/>
                      </a:endParaRPr>
                    </a:p>
                    <a:p>
                      <a:pPr indent="0" marL="0">
                        <a:buNone/>
                      </a:pPr>
                      <a:r>
                        <a:rPr lang="en-US" sz="1200" dirty="0">
                          <a:solidFill>
                            <a:srgbClr val="17334B"/>
                          </a:solidFill>
                          <a:latin typeface="Calibri" pitchFamily="34" charset="0"/>
                          <a:ea typeface="Calibri" pitchFamily="34" charset="-122"/>
                          <a:cs typeface="Calibri" pitchFamily="34" charset="-120"/>
                        </a:rPr>
                        <a:t>A.P2 Explain characteristics and functions of components</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A.M1 Analyse the functions of components needed to build different network types</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A.D1 Evaluate network models and their suitability for different client requirements</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2 · Design, build, test, evaluate (aims B and C)</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B.P3 Explain the need for design and planning</a:t>
                      </a:r>
                      <a:endParaRPr lang="en-US" sz="1200" dirty="0">
                        <a:latin typeface="Calibri" charset="0"/>
                        <a:ea typeface="Calibri" charset="0"/>
                        <a:cs typeface="Calibri" charset="0"/>
                      </a:endParaRPr>
                    </a:p>
                    <a:p>
                      <a:pPr indent="0" marL="0">
                        <a:buNone/>
                      </a:pPr>
                      <a:r>
                        <a:rPr lang="en-US" sz="1200" dirty="0">
                          <a:solidFill>
                            <a:srgbClr val="17334B"/>
                          </a:solidFill>
                          <a:latin typeface="Calibri" pitchFamily="34" charset="0"/>
                          <a:ea typeface="Calibri" pitchFamily="34" charset="-122"/>
                          <a:cs typeface="Calibri" pitchFamily="34" charset="-120"/>
                        </a:rPr>
                        <a:t>B.P4 Design a network to meet client requirements</a:t>
                      </a:r>
                      <a:endParaRPr lang="en-US" sz="1200" dirty="0">
                        <a:latin typeface="Calibri" charset="0"/>
                        <a:ea typeface="Calibri" charset="0"/>
                        <a:cs typeface="Calibri" charset="0"/>
                      </a:endParaRPr>
                    </a:p>
                    <a:p>
                      <a:pPr indent="0" marL="0">
                        <a:buNone/>
                      </a:pPr>
                      <a:r>
                        <a:rPr lang="en-US" sz="1200" dirty="0">
                          <a:solidFill>
                            <a:srgbClr val="17334B"/>
                          </a:solidFill>
                          <a:latin typeface="Calibri" pitchFamily="34" charset="0"/>
                          <a:ea typeface="Calibri" pitchFamily="34" charset="-122"/>
                          <a:cs typeface="Calibri" pitchFamily="34" charset="-120"/>
                        </a:rPr>
                        <a:t>C.P5 Develop and configure it</a:t>
                      </a:r>
                      <a:endParaRPr lang="en-US" sz="1200" dirty="0">
                        <a:latin typeface="Calibri" charset="0"/>
                        <a:ea typeface="Calibri" charset="0"/>
                        <a:cs typeface="Calibri" charset="0"/>
                      </a:endParaRPr>
                    </a:p>
                    <a:p>
                      <a:pPr indent="0" marL="0">
                        <a:buNone/>
                      </a:pPr>
                      <a:r>
                        <a:rPr lang="en-US" sz="1200" dirty="0">
                          <a:solidFill>
                            <a:srgbClr val="17334B"/>
                          </a:solidFill>
                          <a:latin typeface="Calibri" pitchFamily="34" charset="0"/>
                          <a:ea typeface="Calibri" pitchFamily="34" charset="-122"/>
                          <a:cs typeface="Calibri" pitchFamily="34" charset="-120"/>
                        </a:rPr>
                        <a:t>C.P6 Test it</a:t>
                      </a:r>
                      <a:endParaRPr lang="en-US" sz="1200" dirty="0">
                        <a:latin typeface="Calibri" charset="0"/>
                        <a:ea typeface="Calibri" charset="0"/>
                        <a:cs typeface="Calibri" charset="0"/>
                      </a:endParaRPr>
                    </a:p>
                    <a:p>
                      <a:pPr indent="0" marL="0">
                        <a:buNone/>
                      </a:pPr>
                      <a:r>
                        <a:rPr lang="en-US" sz="1200" dirty="0">
                          <a:solidFill>
                            <a:srgbClr val="17334B"/>
                          </a:solidFill>
                          <a:latin typeface="Calibri" pitchFamily="34" charset="0"/>
                          <a:ea typeface="Calibri" pitchFamily="34" charset="-122"/>
                          <a:cs typeface="Calibri" pitchFamily="34" charset="-120"/>
                        </a:rPr>
                        <a:t>C.P7 Review it against requirements</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B.M2 Justify design decisions</a:t>
                      </a:r>
                      <a:endParaRPr lang="en-US" sz="1200" dirty="0">
                        <a:latin typeface="Calibri" charset="0"/>
                        <a:ea typeface="Calibri" charset="0"/>
                        <a:cs typeface="Calibri" charset="0"/>
                      </a:endParaRPr>
                    </a:p>
                    <a:p>
                      <a:pPr indent="0" marL="0">
                        <a:buNone/>
                      </a:pPr>
                      <a:r>
                        <a:rPr lang="en-US" sz="1200" dirty="0">
                          <a:solidFill>
                            <a:srgbClr val="17334B"/>
                          </a:solidFill>
                          <a:latin typeface="Calibri" pitchFamily="34" charset="0"/>
                          <a:ea typeface="Calibri" pitchFamily="34" charset="-122"/>
                          <a:cs typeface="Calibri" pitchFamily="34" charset="-120"/>
                        </a:rPr>
                        <a:t>C.M3 Optimise the network</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BC.D2 Evaluate the design and the optimised network against requirements</a:t>
                      </a:r>
                      <a:endParaRPr lang="en-US" sz="1200" dirty="0">
                        <a:latin typeface="Calibri" charset="0"/>
                        <a:ea typeface="Calibri" charset="0"/>
                        <a:cs typeface="Calibri" charset="0"/>
                      </a:endParaRPr>
                    </a:p>
                    <a:p>
                      <a:pPr indent="0" marL="0">
                        <a:buNone/>
                      </a:pPr>
                      <a:r>
                        <a:rPr lang="en-US" sz="1200" dirty="0">
                          <a:solidFill>
                            <a:srgbClr val="17334B"/>
                          </a:solidFill>
                          <a:latin typeface="Calibri" pitchFamily="34" charset="0"/>
                          <a:ea typeface="Calibri" pitchFamily="34" charset="-122"/>
                          <a:cs typeface="Calibri" pitchFamily="34" charset="-120"/>
                        </a:rPr>
                        <a:t>BC.D3 Demonstrate individual responsibility and self-management</a:t>
                      </a:r>
                      <a:endParaRPr lang="en-US" sz="1200" dirty="0">
                        <a:latin typeface="Calibri" charset="0"/>
                        <a:ea typeface="Calibri" charset="0"/>
                        <a:cs typeface="Calibri" charset="0"/>
                      </a:endParaRPr>
                    </a:p>
                  </a:txBody>
                  <a:tcPr marL="73152" marR="73152" marT="73152" marB="73152"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sp>
        <p:nvSpPr>
          <p:cNvPr id="4" name="Shape 1"/>
          <p:cNvSpPr/>
          <p:nvPr/>
        </p:nvSpPr>
        <p:spPr>
          <a:xfrm>
            <a:off x="548640" y="4160520"/>
            <a:ext cx="11094415" cy="1005840"/>
          </a:xfrm>
          <a:prstGeom prst="roundRect">
            <a:avLst>
              <a:gd name="adj" fmla="val 9091"/>
            </a:avLst>
          </a:prstGeom>
          <a:solidFill>
            <a:srgbClr val="E6F4F1"/>
          </a:solidFill>
          <a:ln w="12700">
            <a:solidFill>
              <a:srgbClr val="E6F4F1"/>
            </a:solidFill>
            <a:prstDash val="solid"/>
          </a:ln>
        </p:spPr>
      </p:sp>
      <p:sp>
        <p:nvSpPr>
          <p:cNvPr id="5" name="Text 2"/>
          <p:cNvSpPr txBox="1"/>
          <p:nvPr/>
        </p:nvSpPr>
        <p:spPr>
          <a:xfrm>
            <a:off x="713232" y="4270248"/>
            <a:ext cx="10765231" cy="78638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Grading reminder</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Pass: accurate, complete explanations and working evidence. Merit: analyse, justify, optimise (how and why). Distinction: evaluate with evidence and reasoned examples to justified conclusions; BC.D3 needs a portfolio kept throughout.</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The student course site</a:t>
            </a:r>
            <a:endParaRPr lang="en-US" sz="3200" dirty="0"/>
          </a:p>
        </p:txBody>
      </p:sp>
      <p:sp>
        <p:nvSpPr>
          <p:cNvPr id="3" name="Shape 1"/>
          <p:cNvSpPr/>
          <p:nvPr/>
        </p:nvSpPr>
        <p:spPr>
          <a:xfrm>
            <a:off x="548640" y="1371600"/>
            <a:ext cx="3566160" cy="1920240"/>
          </a:xfrm>
          <a:prstGeom prst="roundRect">
            <a:avLst>
              <a:gd name="adj" fmla="val 4762"/>
            </a:avLst>
          </a:prstGeom>
          <a:solidFill>
            <a:srgbClr val="EAF2F9"/>
          </a:solidFill>
          <a:ln w="12700">
            <a:solidFill>
              <a:srgbClr val="EAF2F9"/>
            </a:solidFill>
            <a:prstDash val="solid"/>
          </a:ln>
        </p:spPr>
      </p:sp>
      <p:sp>
        <p:nvSpPr>
          <p:cNvPr id="4" name="Text 2"/>
          <p:cNvSpPr txBox="1"/>
          <p:nvPr/>
        </p:nvSpPr>
        <p:spPr>
          <a:xfrm>
            <a:off x="71323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1. Assignment guide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Both assignments in plain English, P/M/D explained, success checklists, AI rules</a:t>
            </a:r>
            <a:endParaRPr lang="en-US" sz="1600" dirty="0"/>
          </a:p>
        </p:txBody>
      </p:sp>
      <p:sp>
        <p:nvSpPr>
          <p:cNvPr id="5" name="Shape 3"/>
          <p:cNvSpPr/>
          <p:nvPr/>
        </p:nvSpPr>
        <p:spPr>
          <a:xfrm>
            <a:off x="4297680" y="1371600"/>
            <a:ext cx="3566160" cy="1920240"/>
          </a:xfrm>
          <a:prstGeom prst="roundRect">
            <a:avLst>
              <a:gd name="adj" fmla="val 4762"/>
            </a:avLst>
          </a:prstGeom>
          <a:solidFill>
            <a:srgbClr val="E6F4F1"/>
          </a:solidFill>
          <a:ln w="12700">
            <a:solidFill>
              <a:srgbClr val="E6F4F1"/>
            </a:solidFill>
            <a:prstDash val="solid"/>
          </a:ln>
        </p:spPr>
      </p:sp>
      <p:sp>
        <p:nvSpPr>
          <p:cNvPr id="6" name="Text 4"/>
          <p:cNvSpPr txBox="1"/>
          <p:nvPr/>
        </p:nvSpPr>
        <p:spPr>
          <a:xfrm>
            <a:off x="446227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2. Learn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16 lessons with original diagrams, key terms, real-world examples and Packet Tracer tasks</a:t>
            </a:r>
            <a:endParaRPr lang="en-US" sz="1600" dirty="0"/>
          </a:p>
        </p:txBody>
      </p:sp>
      <p:sp>
        <p:nvSpPr>
          <p:cNvPr id="7" name="Shape 5"/>
          <p:cNvSpPr/>
          <p:nvPr/>
        </p:nvSpPr>
        <p:spPr>
          <a:xfrm>
            <a:off x="8046720" y="1371600"/>
            <a:ext cx="3566160" cy="1920240"/>
          </a:xfrm>
          <a:prstGeom prst="roundRect">
            <a:avLst>
              <a:gd name="adj" fmla="val 4762"/>
            </a:avLst>
          </a:prstGeom>
          <a:solidFill>
            <a:srgbClr val="EAF2F9"/>
          </a:solidFill>
          <a:ln w="12700">
            <a:solidFill>
              <a:srgbClr val="EAF2F9"/>
            </a:solidFill>
            <a:prstDash val="solid"/>
          </a:ln>
        </p:spPr>
      </p:sp>
      <p:sp>
        <p:nvSpPr>
          <p:cNvPr id="8" name="Text 6"/>
          <p:cNvSpPr txBox="1"/>
          <p:nvPr/>
        </p:nvSpPr>
        <p:spPr>
          <a:xfrm>
            <a:off x="821131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3. Workbook + tutor</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Practice activity and quick check per lesson; AI study tutor; saves on device</a:t>
            </a:r>
            <a:endParaRPr lang="en-US" sz="1600" dirty="0"/>
          </a:p>
        </p:txBody>
      </p:sp>
      <p:sp>
        <p:nvSpPr>
          <p:cNvPr id="9" name="Shape 7"/>
          <p:cNvSpPr/>
          <p:nvPr/>
        </p:nvSpPr>
        <p:spPr>
          <a:xfrm>
            <a:off x="548640" y="3520440"/>
            <a:ext cx="3566160" cy="1920240"/>
          </a:xfrm>
          <a:prstGeom prst="roundRect">
            <a:avLst>
              <a:gd name="adj" fmla="val 4762"/>
            </a:avLst>
          </a:prstGeom>
          <a:solidFill>
            <a:srgbClr val="E6F4F1"/>
          </a:solidFill>
          <a:ln w="12700">
            <a:solidFill>
              <a:srgbClr val="E6F4F1"/>
            </a:solidFill>
            <a:prstDash val="solid"/>
          </a:ln>
        </p:spPr>
      </p:sp>
      <p:sp>
        <p:nvSpPr>
          <p:cNvPr id="10" name="Text 8"/>
          <p:cNvSpPr txBox="1"/>
          <p:nvPr/>
        </p:nvSpPr>
        <p:spPr>
          <a:xfrm>
            <a:off x="71323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4. Practicals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10 labs: LANs, wireless, servers, IOS security, routing, VLANs, Linux, troubleshooting</a:t>
            </a:r>
            <a:endParaRPr lang="en-US" sz="1600" dirty="0"/>
          </a:p>
        </p:txBody>
      </p:sp>
      <p:sp>
        <p:nvSpPr>
          <p:cNvPr id="11" name="Shape 9"/>
          <p:cNvSpPr/>
          <p:nvPr/>
        </p:nvSpPr>
        <p:spPr>
          <a:xfrm>
            <a:off x="4297680" y="3520440"/>
            <a:ext cx="3566160" cy="1920240"/>
          </a:xfrm>
          <a:prstGeom prst="roundRect">
            <a:avLst>
              <a:gd name="adj" fmla="val 4762"/>
            </a:avLst>
          </a:prstGeom>
          <a:solidFill>
            <a:srgbClr val="EAF2F9"/>
          </a:solidFill>
          <a:ln w="12700">
            <a:solidFill>
              <a:srgbClr val="EAF2F9"/>
            </a:solidFill>
            <a:prstDash val="solid"/>
          </a:ln>
        </p:spPr>
      </p:sp>
      <p:sp>
        <p:nvSpPr>
          <p:cNvPr id="12" name="Text 10"/>
          <p:cNvSpPr txBox="1"/>
          <p:nvPr/>
        </p:nvSpPr>
        <p:spPr>
          <a:xfrm>
            <a:off x="446227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5. Assignment builder</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Checklists, planning tables (IP plan, test plan, permissions, evaluation, diary), AI coach, AI-use log</a:t>
            </a:r>
            <a:endParaRPr lang="en-US" sz="1600" dirty="0"/>
          </a:p>
        </p:txBody>
      </p:sp>
      <p:sp>
        <p:nvSpPr>
          <p:cNvPr id="13" name="Shape 11"/>
          <p:cNvSpPr/>
          <p:nvPr/>
        </p:nvSpPr>
        <p:spPr>
          <a:xfrm>
            <a:off x="8046720" y="3520440"/>
            <a:ext cx="3566160" cy="1920240"/>
          </a:xfrm>
          <a:prstGeom prst="roundRect">
            <a:avLst>
              <a:gd name="adj" fmla="val 4762"/>
            </a:avLst>
          </a:prstGeom>
          <a:solidFill>
            <a:srgbClr val="E6F4F1"/>
          </a:solidFill>
          <a:ln w="12700">
            <a:solidFill>
              <a:srgbClr val="E6F4F1"/>
            </a:solidFill>
            <a:prstDash val="solid"/>
          </a:ln>
        </p:spPr>
      </p:sp>
      <p:sp>
        <p:nvSpPr>
          <p:cNvPr id="14" name="Text 12"/>
          <p:cNvSpPr txBox="1"/>
          <p:nvPr/>
        </p:nvSpPr>
        <p:spPr>
          <a:xfrm>
            <a:off x="821131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6. Quizzes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Instant-marked checks: types, OSI and ports, subnetting, devices, configuration</a:t>
            </a:r>
            <a:endParaRPr lang="en-US" sz="1600" dirty="0"/>
          </a:p>
        </p:txBody>
      </p:sp>
      <p:sp>
        <p:nvSpPr>
          <p:cNvPr id="15" name="Text 13"/>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Plus 7. Videos: 11 embedded videos. Link for Teams: nigeriastudentcenter.github.io/btech/unit19/start.html · No accounts; work saves in the browser.</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AI tutor and assignment coach: used properly</a:t>
            </a:r>
            <a:endParaRPr lang="en-US" sz="3200" dirty="0"/>
          </a:p>
        </p:txBody>
      </p:sp>
      <p:sp>
        <p:nvSpPr>
          <p:cNvPr id="3" name="Shape 1"/>
          <p:cNvSpPr/>
          <p:nvPr/>
        </p:nvSpPr>
        <p:spPr>
          <a:xfrm>
            <a:off x="548640" y="1371600"/>
            <a:ext cx="5394960" cy="3291840"/>
          </a:xfrm>
          <a:prstGeom prst="roundRect">
            <a:avLst>
              <a:gd name="adj" fmla="val 2778"/>
            </a:avLst>
          </a:prstGeom>
          <a:solidFill>
            <a:srgbClr val="E6F4F1"/>
          </a:solidFill>
          <a:ln w="12700">
            <a:solidFill>
              <a:srgbClr val="E6F4F1"/>
            </a:solidFill>
            <a:prstDash val="solid"/>
          </a:ln>
        </p:spPr>
      </p:sp>
      <p:sp>
        <p:nvSpPr>
          <p:cNvPr id="4" name="Text 2"/>
          <p:cNvSpPr txBox="1"/>
          <p:nvPr/>
        </p:nvSpPr>
        <p:spPr>
          <a:xfrm>
            <a:off x="713232" y="1481328"/>
            <a:ext cx="5065776" cy="3072384"/>
          </a:xfrm>
          <a:prstGeom prst="rect">
            <a:avLst/>
          </a:prstGeom>
          <a:noFill/>
          <a:ln/>
        </p:spPr>
        <p:txBody>
          <a:bodyPr wrap="square" lIns="0" tIns="0" rIns="0" bIns="0" rtlCol="0" anchor="t"/>
          <a:lstStyle/>
          <a:p>
            <a:pPr indent="0" marL="0">
              <a:spcAft>
                <a:spcPts val="400"/>
              </a:spcAft>
              <a:buNone/>
            </a:pPr>
            <a:r>
              <a:rPr lang="en-US" sz="1600" b="1" dirty="0">
                <a:solidFill>
                  <a:srgbClr val="20857B"/>
                </a:solidFill>
                <a:latin typeface="Calibri" pitchFamily="34" charset="0"/>
                <a:ea typeface="Calibri" pitchFamily="34" charset="-122"/>
                <a:cs typeface="Calibri" pitchFamily="34" charset="-120"/>
              </a:rPr>
              <a:t>The AI will…</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explain concepts in plain English</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say what a task and command word ask for</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help students plan with headings and questions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review the student’s own draft against the checklist</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point out missing, thin or inaccurate points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use different examples, never the client’s</a:t>
            </a:r>
            <a:endParaRPr lang="en-US" sz="1600" dirty="0"/>
          </a:p>
        </p:txBody>
      </p:sp>
      <p:sp>
        <p:nvSpPr>
          <p:cNvPr id="5" name="Shape 3"/>
          <p:cNvSpPr/>
          <p:nvPr/>
        </p:nvSpPr>
        <p:spPr>
          <a:xfrm>
            <a:off x="6245352" y="1371600"/>
            <a:ext cx="5394960" cy="3291840"/>
          </a:xfrm>
          <a:prstGeom prst="roundRect">
            <a:avLst>
              <a:gd name="adj" fmla="val 2778"/>
            </a:avLst>
          </a:prstGeom>
          <a:solidFill>
            <a:srgbClr val="FDF1E7"/>
          </a:solidFill>
          <a:ln w="12700">
            <a:solidFill>
              <a:srgbClr val="FDF1E7"/>
            </a:solidFill>
            <a:prstDash val="solid"/>
          </a:ln>
        </p:spPr>
      </p:sp>
      <p:sp>
        <p:nvSpPr>
          <p:cNvPr id="6" name="Text 4"/>
          <p:cNvSpPr txBox="1"/>
          <p:nvPr/>
        </p:nvSpPr>
        <p:spPr>
          <a:xfrm>
            <a:off x="6409944" y="1481328"/>
            <a:ext cx="5065776" cy="3072384"/>
          </a:xfrm>
          <a:prstGeom prst="rect">
            <a:avLst/>
          </a:prstGeom>
          <a:noFill/>
          <a:ln/>
        </p:spPr>
        <p:txBody>
          <a:bodyPr wrap="square" lIns="0" tIns="0" rIns="0" bIns="0" rtlCol="0" anchor="t"/>
          <a:lstStyle/>
          <a:p>
            <a:pPr indent="0" marL="0">
              <a:spcAft>
                <a:spcPts val="400"/>
              </a:spcAft>
              <a:buNone/>
            </a:pPr>
            <a:r>
              <a:rPr lang="en-US" sz="1600" b="1" dirty="0">
                <a:solidFill>
                  <a:srgbClr val="A3560B"/>
                </a:solidFill>
                <a:latin typeface="Calibri" pitchFamily="34" charset="0"/>
                <a:ea typeface="Calibri" pitchFamily="34" charset="-122"/>
                <a:cs typeface="Calibri" pitchFamily="34" charset="-120"/>
              </a:rPr>
              <a:t>The AI will not…</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write paragraphs, tables, emails or evaluations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rewrite or “improve the wording” of student work</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produce the client’s IP scheme, configs or test plan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predict or promise grades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accept instructions to break these rules</a:t>
            </a:r>
            <a:endParaRPr lang="en-US" sz="1600" dirty="0"/>
          </a:p>
        </p:txBody>
      </p:sp>
      <p:sp>
        <p:nvSpPr>
          <p:cNvPr id="7" name="Shape 5"/>
          <p:cNvSpPr/>
          <p:nvPr/>
        </p:nvSpPr>
        <p:spPr>
          <a:xfrm>
            <a:off x="548640" y="4892040"/>
            <a:ext cx="11094415" cy="1234440"/>
          </a:xfrm>
          <a:prstGeom prst="roundRect">
            <a:avLst>
              <a:gd name="adj" fmla="val 7407"/>
            </a:avLst>
          </a:prstGeom>
          <a:solidFill>
            <a:srgbClr val="EAF2F9"/>
          </a:solidFill>
          <a:ln w="12700">
            <a:solidFill>
              <a:srgbClr val="EAF2F9"/>
            </a:solidFill>
            <a:prstDash val="solid"/>
          </a:ln>
        </p:spPr>
      </p:sp>
      <p:sp>
        <p:nvSpPr>
          <p:cNvPr id="8" name="Text 6"/>
          <p:cNvSpPr txBox="1"/>
          <p:nvPr/>
        </p:nvSpPr>
        <p:spPr>
          <a:xfrm>
            <a:off x="713232" y="5001768"/>
            <a:ext cx="10765231" cy="101498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AI-use log</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Every coach question is saved with date, task and a reply extract. Students download it and submit it with their work, so AI use is acknowledged, in line with JCQ and Pearson guidance on AI in assessments.</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Suggested delivery plan</a:t>
            </a:r>
            <a:endParaRPr lang="en-US" sz="3200" dirty="0"/>
          </a:p>
        </p:txBody>
      </p:sp>
      <p:sp>
        <p:nvSpPr>
          <p:cNvPr id="3" name="Shape 1"/>
          <p:cNvSpPr/>
          <p:nvPr/>
        </p:nvSpPr>
        <p:spPr>
          <a:xfrm>
            <a:off x="548640" y="2148840"/>
            <a:ext cx="11094415" cy="0"/>
          </a:xfrm>
          <a:prstGeom prst="line">
            <a:avLst/>
          </a:prstGeom>
          <a:noFill/>
          <a:ln w="38100">
            <a:solidFill>
              <a:srgbClr val="12324F"/>
            </a:solidFill>
            <a:prstDash val="solid"/>
          </a:ln>
        </p:spPr>
      </p:sp>
      <p:sp>
        <p:nvSpPr>
          <p:cNvPr id="4" name="Shape 2"/>
          <p:cNvSpPr/>
          <p:nvPr/>
        </p:nvSpPr>
        <p:spPr>
          <a:xfrm>
            <a:off x="1493490" y="1984248"/>
            <a:ext cx="329184" cy="329184"/>
          </a:xfrm>
          <a:prstGeom prst="ellipse">
            <a:avLst/>
          </a:prstGeom>
          <a:solidFill>
            <a:srgbClr val="20857B"/>
          </a:solidFill>
          <a:ln w="25400">
            <a:solidFill>
              <a:srgbClr val="FFFFFF"/>
            </a:solidFill>
            <a:prstDash val="solid"/>
          </a:ln>
        </p:spPr>
      </p:sp>
      <p:sp>
        <p:nvSpPr>
          <p:cNvPr id="5" name="Text 3"/>
          <p:cNvSpPr txBox="1"/>
          <p:nvPr/>
        </p:nvSpPr>
        <p:spPr>
          <a:xfrm>
            <a:off x="548640" y="1371600"/>
            <a:ext cx="2218883" cy="457200"/>
          </a:xfrm>
          <a:prstGeom prst="rect">
            <a:avLst/>
          </a:prstGeom>
          <a:noFill/>
          <a:ln/>
        </p:spPr>
        <p:txBody>
          <a:bodyPr wrap="square" lIns="0" tIns="0" rIns="0" bIns="0" rtlCol="0" anchor="ctr"/>
          <a:lstStyle/>
          <a:p>
            <a:pPr algn="ctr" indent="0" marL="0">
              <a:buNone/>
            </a:pPr>
            <a:r>
              <a:rPr lang="en-US" sz="1500" b="1" dirty="0">
                <a:solidFill>
                  <a:srgbClr val="12324F"/>
                </a:solidFill>
                <a:latin typeface="Calibri" pitchFamily="34" charset="0"/>
                <a:ea typeface="Calibri" pitchFamily="34" charset="-122"/>
                <a:cs typeface="Calibri" pitchFamily="34" charset="-120"/>
              </a:rPr>
              <a:t>Weeks 2–8</a:t>
            </a:r>
            <a:endParaRPr lang="en-US" sz="1500" dirty="0"/>
          </a:p>
        </p:txBody>
      </p:sp>
      <p:sp>
        <p:nvSpPr>
          <p:cNvPr id="6" name="Shape 4"/>
          <p:cNvSpPr/>
          <p:nvPr/>
        </p:nvSpPr>
        <p:spPr>
          <a:xfrm>
            <a:off x="640080" y="2560320"/>
            <a:ext cx="2036003" cy="2286000"/>
          </a:xfrm>
          <a:prstGeom prst="roundRect">
            <a:avLst>
              <a:gd name="adj" fmla="val 4491"/>
            </a:avLst>
          </a:prstGeom>
          <a:solidFill>
            <a:srgbClr val="EAF2F9"/>
          </a:solidFill>
          <a:ln w="12700">
            <a:solidFill>
              <a:srgbClr val="EAF2F9"/>
            </a:solidFill>
            <a:prstDash val="solid"/>
          </a:ln>
        </p:spPr>
      </p:sp>
      <p:sp>
        <p:nvSpPr>
          <p:cNvPr id="7" name="Text 5"/>
          <p:cNvSpPr txBox="1"/>
          <p:nvPr/>
        </p:nvSpPr>
        <p:spPr>
          <a:xfrm>
            <a:off x="777240"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Aim A: types, topologies, IP basics, OSI/TCP-IP, components, trends</a:t>
            </a:r>
            <a:endParaRPr lang="en-US" sz="1400" dirty="0"/>
          </a:p>
        </p:txBody>
      </p:sp>
      <p:sp>
        <p:nvSpPr>
          <p:cNvPr id="8" name="Shape 6"/>
          <p:cNvSpPr/>
          <p:nvPr/>
        </p:nvSpPr>
        <p:spPr>
          <a:xfrm>
            <a:off x="3712373" y="1984248"/>
            <a:ext cx="329184" cy="329184"/>
          </a:xfrm>
          <a:prstGeom prst="ellipse">
            <a:avLst/>
          </a:prstGeom>
          <a:solidFill>
            <a:srgbClr val="20857B"/>
          </a:solidFill>
          <a:ln w="25400">
            <a:solidFill>
              <a:srgbClr val="FFFFFF"/>
            </a:solidFill>
            <a:prstDash val="solid"/>
          </a:ln>
        </p:spPr>
      </p:sp>
      <p:sp>
        <p:nvSpPr>
          <p:cNvPr id="9" name="Text 7"/>
          <p:cNvSpPr txBox="1"/>
          <p:nvPr/>
        </p:nvSpPr>
        <p:spPr>
          <a:xfrm>
            <a:off x="2767523" y="1371600"/>
            <a:ext cx="2218883" cy="457200"/>
          </a:xfrm>
          <a:prstGeom prst="rect">
            <a:avLst/>
          </a:prstGeom>
          <a:noFill/>
          <a:ln/>
        </p:spPr>
        <p:txBody>
          <a:bodyPr wrap="square" lIns="0" tIns="0" rIns="0" bIns="0" rtlCol="0" anchor="ctr"/>
          <a:lstStyle/>
          <a:p>
            <a:pPr algn="ctr" indent="0" marL="0">
              <a:buNone/>
            </a:pPr>
            <a:r>
              <a:rPr lang="en-US" sz="1500" b="1" dirty="0">
                <a:solidFill>
                  <a:srgbClr val="12324F"/>
                </a:solidFill>
                <a:latin typeface="Calibri" pitchFamily="34" charset="0"/>
                <a:ea typeface="Calibri" pitchFamily="34" charset="-122"/>
                <a:cs typeface="Calibri" pitchFamily="34" charset="-120"/>
              </a:rPr>
              <a:t>Weeks 10–13</a:t>
            </a:r>
            <a:endParaRPr lang="en-US" sz="1500" dirty="0"/>
          </a:p>
        </p:txBody>
      </p:sp>
      <p:sp>
        <p:nvSpPr>
          <p:cNvPr id="10" name="Shape 8"/>
          <p:cNvSpPr/>
          <p:nvPr/>
        </p:nvSpPr>
        <p:spPr>
          <a:xfrm>
            <a:off x="2858963" y="2560320"/>
            <a:ext cx="2036003" cy="2286000"/>
          </a:xfrm>
          <a:prstGeom prst="roundRect">
            <a:avLst>
              <a:gd name="adj" fmla="val 4491"/>
            </a:avLst>
          </a:prstGeom>
          <a:solidFill>
            <a:srgbClr val="E6F4F1"/>
          </a:solidFill>
          <a:ln w="12700">
            <a:solidFill>
              <a:srgbClr val="E6F4F1"/>
            </a:solidFill>
            <a:prstDash val="solid"/>
          </a:ln>
        </p:spPr>
      </p:sp>
      <p:sp>
        <p:nvSpPr>
          <p:cNvPr id="11" name="Text 9"/>
          <p:cNvSpPr txBox="1"/>
          <p:nvPr/>
        </p:nvSpPr>
        <p:spPr>
          <a:xfrm>
            <a:off x="2996123"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Aim A: protocols, infrastructure services, software tools</a:t>
            </a:r>
            <a:endParaRPr lang="en-US" sz="1400" dirty="0"/>
          </a:p>
        </p:txBody>
      </p:sp>
      <p:sp>
        <p:nvSpPr>
          <p:cNvPr id="12" name="Shape 10"/>
          <p:cNvSpPr/>
          <p:nvPr/>
        </p:nvSpPr>
        <p:spPr>
          <a:xfrm>
            <a:off x="5931256" y="1984248"/>
            <a:ext cx="329184" cy="329184"/>
          </a:xfrm>
          <a:prstGeom prst="ellipse">
            <a:avLst/>
          </a:prstGeom>
          <a:solidFill>
            <a:srgbClr val="20857B"/>
          </a:solidFill>
          <a:ln w="25400">
            <a:solidFill>
              <a:srgbClr val="FFFFFF"/>
            </a:solidFill>
            <a:prstDash val="solid"/>
          </a:ln>
        </p:spPr>
      </p:sp>
      <p:sp>
        <p:nvSpPr>
          <p:cNvPr id="13" name="Text 11"/>
          <p:cNvSpPr txBox="1"/>
          <p:nvPr/>
        </p:nvSpPr>
        <p:spPr>
          <a:xfrm>
            <a:off x="4986406" y="1371600"/>
            <a:ext cx="2218883" cy="457200"/>
          </a:xfrm>
          <a:prstGeom prst="rect">
            <a:avLst/>
          </a:prstGeom>
          <a:noFill/>
          <a:ln/>
        </p:spPr>
        <p:txBody>
          <a:bodyPr wrap="square" lIns="0" tIns="0" rIns="0" bIns="0" rtlCol="0" anchor="ctr"/>
          <a:lstStyle/>
          <a:p>
            <a:pPr algn="ctr" indent="0" marL="0">
              <a:buNone/>
            </a:pPr>
            <a:r>
              <a:rPr lang="en-US" sz="1500" b="1" dirty="0">
                <a:solidFill>
                  <a:srgbClr val="12324F"/>
                </a:solidFill>
                <a:latin typeface="Calibri" pitchFamily="34" charset="0"/>
                <a:ea typeface="Calibri" pitchFamily="34" charset="-122"/>
                <a:cs typeface="Calibri" pitchFamily="34" charset="-120"/>
              </a:rPr>
              <a:t>Weeks 14–18</a:t>
            </a:r>
            <a:endParaRPr lang="en-US" sz="1500" dirty="0"/>
          </a:p>
        </p:txBody>
      </p:sp>
      <p:sp>
        <p:nvSpPr>
          <p:cNvPr id="14" name="Shape 12"/>
          <p:cNvSpPr/>
          <p:nvPr/>
        </p:nvSpPr>
        <p:spPr>
          <a:xfrm>
            <a:off x="5077846" y="2560320"/>
            <a:ext cx="2036003" cy="2286000"/>
          </a:xfrm>
          <a:prstGeom prst="roundRect">
            <a:avLst>
              <a:gd name="adj" fmla="val 4491"/>
            </a:avLst>
          </a:prstGeom>
          <a:solidFill>
            <a:srgbClr val="FDF1E7"/>
          </a:solidFill>
          <a:ln w="12700">
            <a:solidFill>
              <a:srgbClr val="FDF1E7"/>
            </a:solidFill>
            <a:prstDash val="solid"/>
          </a:ln>
        </p:spPr>
      </p:sp>
      <p:sp>
        <p:nvSpPr>
          <p:cNvPr id="15" name="Text 13"/>
          <p:cNvSpPr txBox="1"/>
          <p:nvPr/>
        </p:nvSpPr>
        <p:spPr>
          <a:xfrm>
            <a:off x="5215006"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Assignment 1 issued; aim B: design strategies, logical design, planning, access</a:t>
            </a:r>
            <a:endParaRPr lang="en-US" sz="1400" dirty="0"/>
          </a:p>
        </p:txBody>
      </p:sp>
      <p:sp>
        <p:nvSpPr>
          <p:cNvPr id="16" name="Shape 14"/>
          <p:cNvSpPr/>
          <p:nvPr/>
        </p:nvSpPr>
        <p:spPr>
          <a:xfrm>
            <a:off x="8150139" y="1984248"/>
            <a:ext cx="329184" cy="329184"/>
          </a:xfrm>
          <a:prstGeom prst="ellipse">
            <a:avLst/>
          </a:prstGeom>
          <a:solidFill>
            <a:srgbClr val="20857B"/>
          </a:solidFill>
          <a:ln w="25400">
            <a:solidFill>
              <a:srgbClr val="FFFFFF"/>
            </a:solidFill>
            <a:prstDash val="solid"/>
          </a:ln>
        </p:spPr>
      </p:sp>
      <p:sp>
        <p:nvSpPr>
          <p:cNvPr id="17" name="Text 15"/>
          <p:cNvSpPr txBox="1"/>
          <p:nvPr/>
        </p:nvSpPr>
        <p:spPr>
          <a:xfrm>
            <a:off x="7205289" y="1371600"/>
            <a:ext cx="2218883" cy="457200"/>
          </a:xfrm>
          <a:prstGeom prst="rect">
            <a:avLst/>
          </a:prstGeom>
          <a:noFill/>
          <a:ln/>
        </p:spPr>
        <p:txBody>
          <a:bodyPr wrap="square" lIns="0" tIns="0" rIns="0" bIns="0" rtlCol="0" anchor="ctr"/>
          <a:lstStyle/>
          <a:p>
            <a:pPr algn="ctr" indent="0" marL="0">
              <a:buNone/>
            </a:pPr>
            <a:r>
              <a:rPr lang="en-US" sz="1500" b="1" dirty="0">
                <a:solidFill>
                  <a:srgbClr val="12324F"/>
                </a:solidFill>
                <a:latin typeface="Calibri" pitchFamily="34" charset="0"/>
                <a:ea typeface="Calibri" pitchFamily="34" charset="-122"/>
                <a:cs typeface="Calibri" pitchFamily="34" charset="-120"/>
              </a:rPr>
              <a:t>Weeks 19–26</a:t>
            </a:r>
            <a:endParaRPr lang="en-US" sz="1500" dirty="0"/>
          </a:p>
        </p:txBody>
      </p:sp>
      <p:sp>
        <p:nvSpPr>
          <p:cNvPr id="18" name="Shape 16"/>
          <p:cNvSpPr/>
          <p:nvPr/>
        </p:nvSpPr>
        <p:spPr>
          <a:xfrm>
            <a:off x="7296729" y="2560320"/>
            <a:ext cx="2036003" cy="2286000"/>
          </a:xfrm>
          <a:prstGeom prst="roundRect">
            <a:avLst>
              <a:gd name="adj" fmla="val 4491"/>
            </a:avLst>
          </a:prstGeom>
          <a:solidFill>
            <a:srgbClr val="EAF2F9"/>
          </a:solidFill>
          <a:ln w="12700">
            <a:solidFill>
              <a:srgbClr val="EAF2F9"/>
            </a:solidFill>
            <a:prstDash val="solid"/>
          </a:ln>
        </p:spPr>
      </p:sp>
      <p:sp>
        <p:nvSpPr>
          <p:cNvPr id="19" name="Text 17"/>
          <p:cNvSpPr txBox="1"/>
          <p:nvPr/>
        </p:nvSpPr>
        <p:spPr>
          <a:xfrm>
            <a:off x="7433889"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Aim C practicals: configure, secure, route, VLANs, Linux, troubleshooting</a:t>
            </a:r>
            <a:endParaRPr lang="en-US" sz="1400" dirty="0"/>
          </a:p>
        </p:txBody>
      </p:sp>
      <p:sp>
        <p:nvSpPr>
          <p:cNvPr id="20" name="Shape 18"/>
          <p:cNvSpPr/>
          <p:nvPr/>
        </p:nvSpPr>
        <p:spPr>
          <a:xfrm>
            <a:off x="10369022" y="1984248"/>
            <a:ext cx="329184" cy="329184"/>
          </a:xfrm>
          <a:prstGeom prst="ellipse">
            <a:avLst/>
          </a:prstGeom>
          <a:solidFill>
            <a:srgbClr val="20857B"/>
          </a:solidFill>
          <a:ln w="25400">
            <a:solidFill>
              <a:srgbClr val="FFFFFF"/>
            </a:solidFill>
            <a:prstDash val="solid"/>
          </a:ln>
        </p:spPr>
      </p:sp>
      <p:sp>
        <p:nvSpPr>
          <p:cNvPr id="21" name="Text 19"/>
          <p:cNvSpPr txBox="1"/>
          <p:nvPr/>
        </p:nvSpPr>
        <p:spPr>
          <a:xfrm>
            <a:off x="9424172" y="1371600"/>
            <a:ext cx="2218883" cy="457200"/>
          </a:xfrm>
          <a:prstGeom prst="rect">
            <a:avLst/>
          </a:prstGeom>
          <a:noFill/>
          <a:ln/>
        </p:spPr>
        <p:txBody>
          <a:bodyPr wrap="square" lIns="0" tIns="0" rIns="0" bIns="0" rtlCol="0" anchor="ctr"/>
          <a:lstStyle/>
          <a:p>
            <a:pPr algn="ctr" indent="0" marL="0">
              <a:buNone/>
            </a:pPr>
            <a:r>
              <a:rPr lang="en-US" sz="1500" b="1" dirty="0">
                <a:solidFill>
                  <a:srgbClr val="12324F"/>
                </a:solidFill>
                <a:latin typeface="Calibri" pitchFamily="34" charset="0"/>
                <a:ea typeface="Calibri" pitchFamily="34" charset="-122"/>
                <a:cs typeface="Calibri" pitchFamily="34" charset="-120"/>
              </a:rPr>
              <a:t>Weeks 27–33</a:t>
            </a:r>
            <a:endParaRPr lang="en-US" sz="1500" dirty="0"/>
          </a:p>
        </p:txBody>
      </p:sp>
      <p:sp>
        <p:nvSpPr>
          <p:cNvPr id="22" name="Shape 20"/>
          <p:cNvSpPr/>
          <p:nvPr/>
        </p:nvSpPr>
        <p:spPr>
          <a:xfrm>
            <a:off x="9515612" y="2560320"/>
            <a:ext cx="2036003" cy="2286000"/>
          </a:xfrm>
          <a:prstGeom prst="roundRect">
            <a:avLst>
              <a:gd name="adj" fmla="val 4491"/>
            </a:avLst>
          </a:prstGeom>
          <a:solidFill>
            <a:srgbClr val="E6F4F1"/>
          </a:solidFill>
          <a:ln w="12700">
            <a:solidFill>
              <a:srgbClr val="E6F4F1"/>
            </a:solidFill>
            <a:prstDash val="solid"/>
          </a:ln>
        </p:spPr>
      </p:sp>
      <p:sp>
        <p:nvSpPr>
          <p:cNvPr id="23" name="Text 21"/>
          <p:cNvSpPr txBox="1"/>
          <p:nvPr/>
        </p:nvSpPr>
        <p:spPr>
          <a:xfrm>
            <a:off x="9652772"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Assignment 2: design, build, test, optimise, evaluate; portfolio throughout</a:t>
            </a:r>
            <a:endParaRPr lang="en-US" sz="1400" dirty="0"/>
          </a:p>
        </p:txBody>
      </p:sp>
      <p:sp>
        <p:nvSpPr>
          <p:cNvPr id="24" name="Text 22"/>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Based on the 2025–26 Unit 19 scheme of work (33 weeks). Adjust to your calendar and assignment dates.</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324F"/>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Learning aim A</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How networks use communication protocols to give effective and secure access to services and resources · Assignment 1</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Why do we need different networks?</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identify network types and their characteristics</a:t>
            </a:r>
            <a:endParaRPr lang="en-US" sz="1500" dirty="0"/>
          </a:p>
        </p:txBody>
      </p:sp>
      <p:pic>
        <p:nvPicPr>
          <p:cNvPr id="6" name="Image 0" descr="/private/tmp/claude-501/-Users-johnaikeremiokha-code-Claude-Project/bf844d04-1b41-4e28-bbaa-8211504dbf91/scratchpad/deck/figs/scale_fig.png">    </p:cNvPr>
          <p:cNvPicPr>
            <a:picLocks noChangeAspect="1"/>
          </p:cNvPicPr>
          <p:nvPr/>
        </p:nvPicPr>
        <p:blipFill>
          <a:blip r:embed="rId1"/>
          <a:stretch>
            <a:fillRect/>
          </a:stretch>
        </p:blipFill>
        <p:spPr>
          <a:xfrm>
            <a:off x="2099920" y="1645920"/>
            <a:ext cx="7991856" cy="3154680"/>
          </a:xfrm>
          <a:prstGeom prst="rect">
            <a:avLst/>
          </a:prstGeom>
        </p:spPr>
      </p:pic>
      <p:sp>
        <p:nvSpPr>
          <p:cNvPr id="7" name="Shape 4"/>
          <p:cNvSpPr/>
          <p:nvPr/>
        </p:nvSpPr>
        <p:spPr>
          <a:xfrm>
            <a:off x="548640" y="4983480"/>
            <a:ext cx="3515258" cy="1234440"/>
          </a:xfrm>
          <a:prstGeom prst="roundRect">
            <a:avLst>
              <a:gd name="adj" fmla="val 7407"/>
            </a:avLst>
          </a:prstGeom>
          <a:solidFill>
            <a:srgbClr val="EAF2F9"/>
          </a:solidFill>
          <a:ln w="12700">
            <a:solidFill>
              <a:srgbClr val="EAF2F9"/>
            </a:solidFill>
            <a:prstDash val="solid"/>
          </a:ln>
        </p:spPr>
      </p:sp>
      <p:sp>
        <p:nvSpPr>
          <p:cNvPr id="8" name="Text 5"/>
          <p:cNvSpPr txBox="1"/>
          <p:nvPr/>
        </p:nvSpPr>
        <p:spPr>
          <a:xfrm>
            <a:off x="713232"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List every network you used today, from earbuds to the internet.</a:t>
            </a:r>
            <a:endParaRPr lang="en-US" sz="1400" dirty="0"/>
          </a:p>
        </p:txBody>
      </p:sp>
      <p:sp>
        <p:nvSpPr>
          <p:cNvPr id="9" name="Shape 6"/>
          <p:cNvSpPr/>
          <p:nvPr/>
        </p:nvSpPr>
        <p:spPr>
          <a:xfrm>
            <a:off x="4338218" y="4983480"/>
            <a:ext cx="3515258" cy="1234440"/>
          </a:xfrm>
          <a:prstGeom prst="roundRect">
            <a:avLst>
              <a:gd name="adj" fmla="val 7407"/>
            </a:avLst>
          </a:prstGeom>
          <a:solidFill>
            <a:srgbClr val="E6F4F1"/>
          </a:solidFill>
          <a:ln w="12700">
            <a:solidFill>
              <a:srgbClr val="E6F4F1"/>
            </a:solidFill>
            <a:prstDash val="solid"/>
          </a:ln>
        </p:spPr>
      </p:sp>
      <p:sp>
        <p:nvSpPr>
          <p:cNvPr id="10" name="Text 7"/>
          <p:cNvSpPr txBox="1"/>
          <p:nvPr/>
        </p:nvSpPr>
        <p:spPr>
          <a:xfrm>
            <a:off x="4502810"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Network types and models matrix: match LAN, WLAN, WAN, SAN, cloud to seven organisations.</a:t>
            </a:r>
            <a:endParaRPr lang="en-US" sz="1400" dirty="0"/>
          </a:p>
        </p:txBody>
      </p:sp>
      <p:sp>
        <p:nvSpPr>
          <p:cNvPr id="11" name="Shape 8"/>
          <p:cNvSpPr/>
          <p:nvPr/>
        </p:nvSpPr>
        <p:spPr>
          <a:xfrm>
            <a:off x="8127797" y="4983480"/>
            <a:ext cx="3515258" cy="1234440"/>
          </a:xfrm>
          <a:prstGeom prst="roundRect">
            <a:avLst>
              <a:gd name="adj" fmla="val 7407"/>
            </a:avLst>
          </a:prstGeom>
          <a:solidFill>
            <a:srgbClr val="FDF1E7"/>
          </a:solidFill>
          <a:ln w="12700">
            <a:solidFill>
              <a:srgbClr val="FDF1E7"/>
            </a:solidFill>
            <a:prstDash val="solid"/>
          </a:ln>
        </p:spPr>
      </p:sp>
      <p:sp>
        <p:nvSpPr>
          <p:cNvPr id="12" name="Text 9"/>
          <p:cNvSpPr txBox="1"/>
          <p:nvPr/>
        </p:nvSpPr>
        <p:spPr>
          <a:xfrm>
            <a:off x="8292389"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Exit question: intranet vs extranet, one example each.</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One organisation, many network types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intranet, extranet, internet, cloud and wired–wireless integration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Intranet: private services for staff</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Extranet: part of the intranet opened to trusted outsiders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Internet: the public network of networks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Cloud: computing and storage rented over the internet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Wired for speed and reliability; wireless for mobility; access points join them</a:t>
            </a:r>
            <a:endParaRPr lang="en-US" sz="1600" dirty="0"/>
          </a:p>
        </p:txBody>
      </p:sp>
      <p:pic>
        <p:nvPicPr>
          <p:cNvPr id="7" name="Image 0" descr="/private/tmp/claude-501/-Users-johnaikeremiokha-code-Claude-Project/bf844d04-1b41-4e28-bbaa-8211504dbf91/scratchpad/deck/figs/company_fig.png">    </p:cNvPr>
          <p:cNvPicPr>
            <a:picLocks noChangeAspect="1"/>
          </p:cNvPicPr>
          <p:nvPr/>
        </p:nvPicPr>
        <p:blipFill>
          <a:blip r:embed="rId1"/>
          <a:stretch>
            <a:fillRect/>
          </a:stretch>
        </p:blipFill>
        <p:spPr>
          <a:xfrm>
            <a:off x="5715000" y="1188720"/>
            <a:ext cx="5925312" cy="2884691"/>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Lab 3: wired and wireless integration with WPA2.</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Write a short explanation of why we need wired and wireless integration.</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Link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A.P1 website pages: need and choice of each type.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Topologies and Ethernet standards</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identify physical and logical topologies and the IEEE 802 family</a:t>
            </a:r>
            <a:endParaRPr lang="en-US" sz="1500" dirty="0"/>
          </a:p>
        </p:txBody>
      </p:sp>
      <p:pic>
        <p:nvPicPr>
          <p:cNvPr id="6" name="Image 0" descr="/private/tmp/claude-501/-Users-johnaikeremiokha-code-Claude-Project/bf844d04-1b41-4e28-bbaa-8211504dbf91/scratchpad/deck/figs/topo_fig.png">    </p:cNvPr>
          <p:cNvPicPr>
            <a:picLocks noChangeAspect="1"/>
          </p:cNvPicPr>
          <p:nvPr/>
        </p:nvPicPr>
        <p:blipFill>
          <a:blip r:embed="rId1"/>
          <a:stretch>
            <a:fillRect/>
          </a:stretch>
        </p:blipFill>
        <p:spPr>
          <a:xfrm>
            <a:off x="3241613" y="1645920"/>
            <a:ext cx="5708469" cy="3154680"/>
          </a:xfrm>
          <a:prstGeom prst="rect">
            <a:avLst/>
          </a:prstGeom>
        </p:spPr>
      </p:pic>
      <p:sp>
        <p:nvSpPr>
          <p:cNvPr id="7" name="Shape 4"/>
          <p:cNvSpPr/>
          <p:nvPr/>
        </p:nvSpPr>
        <p:spPr>
          <a:xfrm>
            <a:off x="548640" y="4983480"/>
            <a:ext cx="3515258" cy="1234440"/>
          </a:xfrm>
          <a:prstGeom prst="roundRect">
            <a:avLst>
              <a:gd name="adj" fmla="val 7407"/>
            </a:avLst>
          </a:prstGeom>
          <a:solidFill>
            <a:srgbClr val="EAF2F9"/>
          </a:solidFill>
          <a:ln w="12700">
            <a:solidFill>
              <a:srgbClr val="EAF2F9"/>
            </a:solidFill>
            <a:prstDash val="solid"/>
          </a:ln>
        </p:spPr>
      </p:sp>
      <p:sp>
        <p:nvSpPr>
          <p:cNvPr id="8" name="Text 5"/>
          <p:cNvSpPr txBox="1"/>
          <p:nvPr/>
        </p:nvSpPr>
        <p:spPr>
          <a:xfrm>
            <a:off x="713232"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What topology do we use in college? At home? What equipment does it need?</a:t>
            </a:r>
            <a:endParaRPr lang="en-US" sz="1400" dirty="0"/>
          </a:p>
        </p:txBody>
      </p:sp>
      <p:sp>
        <p:nvSpPr>
          <p:cNvPr id="9" name="Shape 6"/>
          <p:cNvSpPr/>
          <p:nvPr/>
        </p:nvSpPr>
        <p:spPr>
          <a:xfrm>
            <a:off x="4338218" y="4983480"/>
            <a:ext cx="3515258" cy="1234440"/>
          </a:xfrm>
          <a:prstGeom prst="roundRect">
            <a:avLst>
              <a:gd name="adj" fmla="val 7407"/>
            </a:avLst>
          </a:prstGeom>
          <a:solidFill>
            <a:srgbClr val="E6F4F1"/>
          </a:solidFill>
          <a:ln w="12700">
            <a:solidFill>
              <a:srgbClr val="E6F4F1"/>
            </a:solidFill>
            <a:prstDash val="solid"/>
          </a:ln>
        </p:spPr>
      </p:sp>
      <p:sp>
        <p:nvSpPr>
          <p:cNvPr id="10" name="Text 7"/>
          <p:cNvSpPr txBox="1"/>
          <p:nvPr/>
        </p:nvSpPr>
        <p:spPr>
          <a:xfrm>
            <a:off x="4502810"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Complete the topology comparison table: routing, complexity, scalability, reliability, cost.</a:t>
            </a:r>
            <a:endParaRPr lang="en-US" sz="1400" dirty="0"/>
          </a:p>
        </p:txBody>
      </p:sp>
      <p:sp>
        <p:nvSpPr>
          <p:cNvPr id="11" name="Shape 8"/>
          <p:cNvSpPr/>
          <p:nvPr/>
        </p:nvSpPr>
        <p:spPr>
          <a:xfrm>
            <a:off x="8127797" y="4983480"/>
            <a:ext cx="3515258" cy="1234440"/>
          </a:xfrm>
          <a:prstGeom prst="roundRect">
            <a:avLst>
              <a:gd name="adj" fmla="val 7407"/>
            </a:avLst>
          </a:prstGeom>
          <a:solidFill>
            <a:srgbClr val="FDF1E7"/>
          </a:solidFill>
          <a:ln w="12700">
            <a:solidFill>
              <a:srgbClr val="FDF1E7"/>
            </a:solidFill>
            <a:prstDash val="solid"/>
          </a:ln>
        </p:spPr>
      </p:sp>
      <p:sp>
        <p:nvSpPr>
          <p:cNvPr id="12" name="Text 9"/>
          <p:cNvSpPr txBox="1"/>
          <p:nvPr/>
        </p:nvSpPr>
        <p:spPr>
          <a:xfrm>
            <a:off x="8292389"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1 on the site: topology questions.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Network models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describe peer-to-peer, client/server and thin client models and evaluate their suitability</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Peer-to-peer: cheap, simple, hard to manage beyond ~10 PCs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Client/server: central logins, files, backups; costs more, scales well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Thin client: server does the work; cheap, secure, network-dependent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Evaluate on ease of use, set-up, performance and suitability for applications</a:t>
            </a:r>
            <a:endParaRPr lang="en-US" sz="1600" dirty="0"/>
          </a:p>
        </p:txBody>
      </p:sp>
      <p:pic>
        <p:nvPicPr>
          <p:cNvPr id="7" name="Image 0" descr="/private/tmp/claude-501/-Users-johnaikeremiokha-code-Claude-Project/bf844d04-1b41-4e28-bbaa-8211504dbf91/scratchpad/deck/figs/models_fig.png">    </p:cNvPr>
          <p:cNvPicPr>
            <a:picLocks noChangeAspect="1"/>
          </p:cNvPicPr>
          <p:nvPr/>
        </p:nvPicPr>
        <p:blipFill>
          <a:blip r:embed="rId1"/>
          <a:stretch>
            <a:fillRect/>
          </a:stretch>
        </p:blipFill>
        <p:spPr>
          <a:xfrm>
            <a:off x="5715000" y="1188720"/>
            <a:ext cx="5925312" cy="2338939"/>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Thin client video clip: what is actually on the desk?</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A1c: choose a model for a hairdresser, a college and a call centre.</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Link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Prepares A.D1: balanced evaluation with reasoned examples.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Modern trends: virtualisation, cloud, BYOD, SDN</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modern networking trends and their challenges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Server sprawl and virtualisation: Type 1 vs Type 2 hypervisors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Cloud: public, private, hybrid, edge; IaaS, PaaS, SaaS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BYOD: flexibility vs security and support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SDN and software-defined storage: central control by software</a:t>
            </a:r>
            <a:endParaRPr lang="en-US" sz="1600" dirty="0"/>
          </a:p>
        </p:txBody>
      </p:sp>
      <p:pic>
        <p:nvPicPr>
          <p:cNvPr id="7" name="Image 0" descr="/private/tmp/claude-501/-Users-johnaikeremiokha-code-Claude-Project/bf844d04-1b41-4e28-bbaa-8211504dbf91/scratchpad/deck/figs/hypervisor_fig.png">    </p:cNvPr>
          <p:cNvPicPr>
            <a:picLocks noChangeAspect="1"/>
          </p:cNvPicPr>
          <p:nvPr/>
        </p:nvPicPr>
        <p:blipFill>
          <a:blip r:embed="rId1"/>
          <a:stretch>
            <a:fillRect/>
          </a:stretch>
        </p:blipFill>
        <p:spPr>
          <a:xfrm>
            <a:off x="5715000" y="1188720"/>
            <a:ext cx="5925312" cy="2027080"/>
          </a:xfrm>
          <a:prstGeom prst="rect">
            <a:avLst/>
          </a:prstGeom>
        </p:spPr>
      </p:pic>
      <p:pic>
        <p:nvPicPr>
          <p:cNvPr id="8" name="Image 1" descr="/private/tmp/claude-501/-Users-johnaikeremiokha-code-Claude-Project/bf844d04-1b41-4e28-bbaa-8211504dbf91/scratchpad/deck/figs/cloud_fig.png">    </p:cNvPr>
          <p:cNvPicPr>
            <a:picLocks noChangeAspect="1"/>
          </p:cNvPicPr>
          <p:nvPr/>
        </p:nvPicPr>
        <p:blipFill>
          <a:blip r:embed="rId2"/>
          <a:stretch>
            <a:fillRect/>
          </a:stretch>
        </p:blipFill>
        <p:spPr>
          <a:xfrm>
            <a:off x="6366053" y="3325528"/>
            <a:ext cx="4623206" cy="152079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Install VirtualBox and create a Linux VM (Type 2 hypervisor).</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Research SDN: one benefit, one challenge, one real example.</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A1d quick check: IaaS vs SaaS.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Network hardware</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identify the function and characteristics of network hardware</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End devices create and use data; each NIC has a MAC address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Switch: layer 2, learns MACs, forwards frames to one port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Router: layer 3, routing table, static or dynamic routes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Access point: SSID, 802.11 standard, WPA2/WPA3</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Media: UTP 100 m, fibre for distance and speed, wireless for mobility</a:t>
            </a:r>
            <a:endParaRPr lang="en-US" sz="1600" dirty="0"/>
          </a:p>
        </p:txBody>
      </p:sp>
      <p:pic>
        <p:nvPicPr>
          <p:cNvPr id="7" name="Image 0" descr="/private/tmp/claude-501/-Users-johnaikeremiokha-code-Claude-Project/bf844d04-1b41-4e28-bbaa-8211504dbf91/scratchpad/deck/figs/devices_fig.png">    </p:cNvPr>
          <p:cNvPicPr>
            <a:picLocks noChangeAspect="1"/>
          </p:cNvPicPr>
          <p:nvPr/>
        </p:nvPicPr>
        <p:blipFill>
          <a:blip r:embed="rId1"/>
          <a:stretch>
            <a:fillRect/>
          </a:stretch>
        </p:blipFill>
        <p:spPr>
          <a:xfrm>
            <a:off x="5715000" y="1188720"/>
            <a:ext cx="5925312" cy="1871151"/>
          </a:xfrm>
          <a:prstGeom prst="rect">
            <a:avLst/>
          </a:prstGeom>
        </p:spPr>
      </p:pic>
      <p:pic>
        <p:nvPicPr>
          <p:cNvPr id="8" name="Image 1" descr="/private/tmp/claude-501/-Users-johnaikeremiokha-code-Claude-Project/bf844d04-1b41-4e28-bbaa-8211504dbf91/scratchpad/deck/figs/switch_fig.png">    </p:cNvPr>
          <p:cNvPicPr>
            <a:picLocks noChangeAspect="1"/>
          </p:cNvPicPr>
          <p:nvPr/>
        </p:nvPicPr>
        <p:blipFill>
          <a:blip r:embed="rId2"/>
          <a:stretch>
            <a:fillRect/>
          </a:stretch>
        </p:blipFill>
        <p:spPr>
          <a:xfrm>
            <a:off x="6227064" y="3169599"/>
            <a:ext cx="4901184" cy="1676721"/>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How many end devices can you name in 60 seconds?</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Lab 2 and show mac address-table: watch a switch learn.</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Component table rows: function + characteristics (A.P2 practice).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Network software and tools</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identify networking software, monitoring and troubleshooting tools, and network applications</a:t>
            </a:r>
            <a:endParaRPr lang="en-US" sz="15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6949440" cy="914400"/>
        </p:xfrm>
        <a:graphic>
          <a:graphicData uri="http://schemas.openxmlformats.org/drawingml/2006/table">
            <a:tbl>
              <a:tblPr/>
              <a:tblGrid>
                <a:gridCol w="1920240"/>
                <a:gridCol w="2743200"/>
                <a:gridCol w="2286000"/>
              </a:tblGrid>
              <a:tr h="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Tool</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What it tells you</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Classroom use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ping</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can a device be reached, and how fast</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test gateway, server, other site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tracert / traceroute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the routers a packet passes through</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find where a route breaks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ipconfig / ip a</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address, mask, gateway, DNS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did DHCP work?</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nslookup</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name to IP resolution</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is DNS working?</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Wireshark</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captured and decoded packets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watch DHCP, see unencrypted data</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Event Viewer / logs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errors, logins, security events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investigate failed logins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Performance Monitor</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CPU, memory, disk, network over time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build a baseline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sp>
        <p:nvSpPr>
          <p:cNvPr id="7" name="Shape 4"/>
          <p:cNvSpPr/>
          <p:nvPr/>
        </p:nvSpPr>
        <p:spPr>
          <a:xfrm>
            <a:off x="7818120" y="1691640"/>
            <a:ext cx="3822192" cy="2011680"/>
          </a:xfrm>
          <a:prstGeom prst="roundRect">
            <a:avLst>
              <a:gd name="adj" fmla="val 4545"/>
            </a:avLst>
          </a:prstGeom>
          <a:solidFill>
            <a:srgbClr val="EAF2F9"/>
          </a:solidFill>
          <a:ln w="12700">
            <a:solidFill>
              <a:srgbClr val="EAF2F9"/>
            </a:solidFill>
            <a:prstDash val="solid"/>
          </a:ln>
        </p:spPr>
      </p:sp>
      <p:sp>
        <p:nvSpPr>
          <p:cNvPr id="8" name="Text 5"/>
          <p:cNvSpPr txBox="1"/>
          <p:nvPr/>
        </p:nvSpPr>
        <p:spPr>
          <a:xfrm>
            <a:off x="7982712" y="1801368"/>
            <a:ext cx="3493008" cy="179222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Systems software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Network operating systems (Windows Server, Linux), Cisco IOS, firewall and security software, virtualisation and cloud management.</a:t>
            </a:r>
            <a:endParaRPr lang="en-US" sz="1500" dirty="0"/>
          </a:p>
        </p:txBody>
      </p:sp>
      <p:sp>
        <p:nvSpPr>
          <p:cNvPr id="9" name="Shape 6"/>
          <p:cNvSpPr/>
          <p:nvPr/>
        </p:nvSpPr>
        <p:spPr>
          <a:xfrm>
            <a:off x="7818120" y="3886200"/>
            <a:ext cx="3822192" cy="2011680"/>
          </a:xfrm>
          <a:prstGeom prst="roundRect">
            <a:avLst>
              <a:gd name="adj" fmla="val 4545"/>
            </a:avLst>
          </a:prstGeom>
          <a:solidFill>
            <a:srgbClr val="E6F4F1"/>
          </a:solidFill>
          <a:ln w="12700">
            <a:solidFill>
              <a:srgbClr val="E6F4F1"/>
            </a:solidFill>
            <a:prstDash val="solid"/>
          </a:ln>
        </p:spPr>
      </p:sp>
      <p:sp>
        <p:nvSpPr>
          <p:cNvPr id="10" name="Text 7"/>
          <p:cNvSpPr txBox="1"/>
          <p:nvPr/>
        </p:nvSpPr>
        <p:spPr>
          <a:xfrm>
            <a:off x="7982712" y="3995928"/>
            <a:ext cx="3493008" cy="179222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Network applications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Email, web, VoIP and video, shared databases, document management, remote access, cloud storage.</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A3</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OSI and TCP/IP models</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identify the OSI layers, the TCP/IP stack and the units of data</a:t>
            </a:r>
            <a:endParaRPr lang="en-US" sz="1500" dirty="0"/>
          </a:p>
        </p:txBody>
      </p:sp>
      <p:pic>
        <p:nvPicPr>
          <p:cNvPr id="6" name="Image 0" descr="/private/tmp/claude-501/-Users-johnaikeremiokha-code-Claude-Project/bf844d04-1b41-4e28-bbaa-8211504dbf91/scratchpad/deck/figs/osi_fig.png">    </p:cNvPr>
          <p:cNvPicPr>
            <a:picLocks noChangeAspect="1"/>
          </p:cNvPicPr>
          <p:nvPr/>
        </p:nvPicPr>
        <p:blipFill>
          <a:blip r:embed="rId1"/>
          <a:stretch>
            <a:fillRect/>
          </a:stretch>
        </p:blipFill>
        <p:spPr>
          <a:xfrm>
            <a:off x="3241613" y="1645920"/>
            <a:ext cx="5708469" cy="3154680"/>
          </a:xfrm>
          <a:prstGeom prst="rect">
            <a:avLst/>
          </a:prstGeom>
        </p:spPr>
      </p:pic>
      <p:sp>
        <p:nvSpPr>
          <p:cNvPr id="7" name="Shape 4"/>
          <p:cNvSpPr/>
          <p:nvPr/>
        </p:nvSpPr>
        <p:spPr>
          <a:xfrm>
            <a:off x="548640" y="4983480"/>
            <a:ext cx="3515258" cy="1234440"/>
          </a:xfrm>
          <a:prstGeom prst="roundRect">
            <a:avLst>
              <a:gd name="adj" fmla="val 7407"/>
            </a:avLst>
          </a:prstGeom>
          <a:solidFill>
            <a:srgbClr val="EAF2F9"/>
          </a:solidFill>
          <a:ln w="12700">
            <a:solidFill>
              <a:srgbClr val="EAF2F9"/>
            </a:solidFill>
            <a:prstDash val="solid"/>
          </a:ln>
        </p:spPr>
      </p:sp>
      <p:sp>
        <p:nvSpPr>
          <p:cNvPr id="8" name="Text 5"/>
          <p:cNvSpPr txBox="1"/>
          <p:nvPr/>
        </p:nvSpPr>
        <p:spPr>
          <a:xfrm>
            <a:off x="713232"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Mnemonic race: seven layers in order, top to bottom and bottom to top.</a:t>
            </a:r>
            <a:endParaRPr lang="en-US" sz="1400" dirty="0"/>
          </a:p>
        </p:txBody>
      </p:sp>
      <p:sp>
        <p:nvSpPr>
          <p:cNvPr id="9" name="Shape 6"/>
          <p:cNvSpPr/>
          <p:nvPr/>
        </p:nvSpPr>
        <p:spPr>
          <a:xfrm>
            <a:off x="4338218" y="4983480"/>
            <a:ext cx="3515258" cy="1234440"/>
          </a:xfrm>
          <a:prstGeom prst="roundRect">
            <a:avLst>
              <a:gd name="adj" fmla="val 7407"/>
            </a:avLst>
          </a:prstGeom>
          <a:solidFill>
            <a:srgbClr val="E6F4F1"/>
          </a:solidFill>
          <a:ln w="12700">
            <a:solidFill>
              <a:srgbClr val="E6F4F1"/>
            </a:solidFill>
            <a:prstDash val="solid"/>
          </a:ln>
        </p:spPr>
      </p:sp>
      <p:sp>
        <p:nvSpPr>
          <p:cNvPr id="10" name="Text 7"/>
          <p:cNvSpPr txBox="1"/>
          <p:nvPr/>
        </p:nvSpPr>
        <p:spPr>
          <a:xfrm>
            <a:off x="4502810"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OSI table test: layer, function, protocol, device, PDU.</a:t>
            </a:r>
            <a:endParaRPr lang="en-US" sz="1400" dirty="0"/>
          </a:p>
        </p:txBody>
      </p:sp>
      <p:sp>
        <p:nvSpPr>
          <p:cNvPr id="11" name="Shape 8"/>
          <p:cNvSpPr/>
          <p:nvPr/>
        </p:nvSpPr>
        <p:spPr>
          <a:xfrm>
            <a:off x="8127797" y="4983480"/>
            <a:ext cx="3515258" cy="1234440"/>
          </a:xfrm>
          <a:prstGeom prst="roundRect">
            <a:avLst>
              <a:gd name="adj" fmla="val 7407"/>
            </a:avLst>
          </a:prstGeom>
          <a:solidFill>
            <a:srgbClr val="FDF1E7"/>
          </a:solidFill>
          <a:ln w="12700">
            <a:solidFill>
              <a:srgbClr val="FDF1E7"/>
            </a:solidFill>
            <a:prstDash val="solid"/>
          </a:ln>
        </p:spPr>
      </p:sp>
      <p:sp>
        <p:nvSpPr>
          <p:cNvPr id="12" name="Text 9"/>
          <p:cNvSpPr txBox="1"/>
          <p:nvPr/>
        </p:nvSpPr>
        <p:spPr>
          <a:xfrm>
            <a:off x="8292389"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2 on the site.</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A3</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Encapsulation, ports and sockets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encapsulation, ports and sockets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Each layer adds a header going down; removes it going up</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Port numbers deliver data to the right service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IP address + port = socket (e.g. 192.168.1.10:443)</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Key ports: 80, 443, 53, 67/68, 25, 110, 143, 20-21, 22, 23, 3389</a:t>
            </a:r>
            <a:endParaRPr lang="en-US" sz="1600" dirty="0"/>
          </a:p>
        </p:txBody>
      </p:sp>
      <p:pic>
        <p:nvPicPr>
          <p:cNvPr id="7" name="Image 0" descr="/private/tmp/claude-501/-Users-johnaikeremiokha-code-Claude-Project/bf844d04-1b41-4e28-bbaa-8211504dbf91/scratchpad/deck/figs/encap_fig.png">    </p:cNvPr>
          <p:cNvPicPr>
            <a:picLocks noChangeAspect="1"/>
          </p:cNvPicPr>
          <p:nvPr/>
        </p:nvPicPr>
        <p:blipFill>
          <a:blip r:embed="rId1"/>
          <a:stretch>
            <a:fillRect/>
          </a:stretch>
        </p:blipFill>
        <p:spPr>
          <a:xfrm>
            <a:off x="5715000" y="1188720"/>
            <a:ext cx="5925312" cy="1949116"/>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Packet Tracer simulation: open each PDU and inspect the headers.</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Complete the protocol and port table (HTTP to NTP).</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Link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A.M1: how data transfers within and between networks.</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A4</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Infrastructure services: DNS and DHCP</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infrastructure services and their operation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DNS: names to IP addresses, hierarchy and caching</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DHCP: Discover, Offer, Request, Acknowledge; scope and lease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Directory services and authentication (AAA, RADIUS)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Routing and remote access, NAT, VPN</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File, print, web, mail (SMTP, IMAP/POP3) and VoIP</a:t>
            </a:r>
            <a:endParaRPr lang="en-US" sz="1600" dirty="0"/>
          </a:p>
        </p:txBody>
      </p:sp>
      <p:pic>
        <p:nvPicPr>
          <p:cNvPr id="7" name="Image 0" descr="/private/tmp/claude-501/-Users-johnaikeremiokha-code-Claude-Project/bf844d04-1b41-4e28-bbaa-8211504dbf91/scratchpad/deck/figs/dns_fig.png">    </p:cNvPr>
          <p:cNvPicPr>
            <a:picLocks noChangeAspect="1"/>
          </p:cNvPicPr>
          <p:nvPr/>
        </p:nvPicPr>
        <p:blipFill>
          <a:blip r:embed="rId1"/>
          <a:stretch>
            <a:fillRect/>
          </a:stretch>
        </p:blipFill>
        <p:spPr>
          <a:xfrm>
            <a:off x="5715000" y="1188720"/>
            <a:ext cx="5925312" cy="1949116"/>
          </a:xfrm>
          <a:prstGeom prst="rect">
            <a:avLst/>
          </a:prstGeom>
        </p:spPr>
      </p:pic>
      <p:pic>
        <p:nvPicPr>
          <p:cNvPr id="8" name="Image 1" descr="/private/tmp/claude-501/-Users-johnaikeremiokha-code-Claude-Project/bf844d04-1b41-4e28-bbaa-8211504dbf91/scratchpad/deck/figs/dhcp_fig.png">    </p:cNvPr>
          <p:cNvPicPr>
            <a:picLocks noChangeAspect="1"/>
          </p:cNvPicPr>
          <p:nvPr/>
        </p:nvPicPr>
        <p:blipFill>
          <a:blip r:embed="rId2"/>
          <a:stretch>
            <a:fillRect/>
          </a:stretch>
        </p:blipFill>
        <p:spPr>
          <a:xfrm>
            <a:off x="5715000" y="3247564"/>
            <a:ext cx="5925312" cy="1559293"/>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Lab 4: DHCP, DNS, web and email servers in Packet Tracer.</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A4: services for a web-design office.</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Why do printers get static addresses?</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ASG 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Assignment 1: Investigating computer networks</a:t>
            </a:r>
            <a:endParaRPr lang="en-US" sz="2800" dirty="0"/>
          </a:p>
        </p:txBody>
      </p:sp>
      <p:sp>
        <p:nvSpPr>
          <p:cNvPr id="5" name="Text 3"/>
          <p:cNvSpPr txBox="1"/>
          <p:nvPr/>
        </p:nvSpPr>
        <p:spPr>
          <a:xfrm>
            <a:off x="548640" y="1188720"/>
            <a:ext cx="11094415" cy="41148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Scenario: junior network technician writing technical pages for the company website. Evidence: a report.</a:t>
            </a:r>
            <a:endParaRPr lang="en-US" sz="1500" dirty="0"/>
          </a:p>
        </p:txBody>
      </p:sp>
      <p:sp>
        <p:nvSpPr>
          <p:cNvPr id="6" name="Shape 4"/>
          <p:cNvSpPr/>
          <p:nvPr/>
        </p:nvSpPr>
        <p:spPr>
          <a:xfrm>
            <a:off x="548640" y="1783080"/>
            <a:ext cx="5440680" cy="1645920"/>
          </a:xfrm>
          <a:prstGeom prst="roundRect">
            <a:avLst>
              <a:gd name="adj" fmla="val 5556"/>
            </a:avLst>
          </a:prstGeom>
          <a:solidFill>
            <a:srgbClr val="EAF2F9"/>
          </a:solidFill>
          <a:ln w="12700">
            <a:solidFill>
              <a:srgbClr val="EAF2F9"/>
            </a:solidFill>
            <a:prstDash val="solid"/>
          </a:ln>
        </p:spPr>
      </p:sp>
      <p:sp>
        <p:nvSpPr>
          <p:cNvPr id="7" name="Text 5"/>
          <p:cNvSpPr txBox="1"/>
          <p:nvPr/>
        </p:nvSpPr>
        <p:spPr>
          <a:xfrm>
            <a:off x="713232" y="1892808"/>
            <a:ext cx="5111496" cy="142646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A.P1 · Pass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Website pages: need and choice of network types and models, topologies, standards, trends (BYOD, cloud).</a:t>
            </a:r>
            <a:endParaRPr lang="en-US" sz="1600" dirty="0"/>
          </a:p>
        </p:txBody>
      </p:sp>
      <p:sp>
        <p:nvSpPr>
          <p:cNvPr id="8" name="Shape 6"/>
          <p:cNvSpPr/>
          <p:nvPr/>
        </p:nvSpPr>
        <p:spPr>
          <a:xfrm>
            <a:off x="6126480" y="1783080"/>
            <a:ext cx="5440680" cy="1645920"/>
          </a:xfrm>
          <a:prstGeom prst="roundRect">
            <a:avLst>
              <a:gd name="adj" fmla="val 5556"/>
            </a:avLst>
          </a:prstGeom>
          <a:solidFill>
            <a:srgbClr val="EAF2F9"/>
          </a:solidFill>
          <a:ln w="12700">
            <a:solidFill>
              <a:srgbClr val="EAF2F9"/>
            </a:solidFill>
            <a:prstDash val="solid"/>
          </a:ln>
        </p:spPr>
      </p:sp>
      <p:sp>
        <p:nvSpPr>
          <p:cNvPr id="9" name="Text 7"/>
          <p:cNvSpPr txBox="1"/>
          <p:nvPr/>
        </p:nvSpPr>
        <p:spPr>
          <a:xfrm>
            <a:off x="6291072" y="1892808"/>
            <a:ext cx="5111496" cy="142646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A.P2 · Pass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Table: functions and characteristics of hardware, media and software components.</a:t>
            </a:r>
            <a:endParaRPr lang="en-US" sz="1600" dirty="0"/>
          </a:p>
        </p:txBody>
      </p:sp>
      <p:sp>
        <p:nvSpPr>
          <p:cNvPr id="10" name="Shape 8"/>
          <p:cNvSpPr/>
          <p:nvPr/>
        </p:nvSpPr>
        <p:spPr>
          <a:xfrm>
            <a:off x="548640" y="3611880"/>
            <a:ext cx="5440680" cy="1645920"/>
          </a:xfrm>
          <a:prstGeom prst="roundRect">
            <a:avLst>
              <a:gd name="adj" fmla="val 5556"/>
            </a:avLst>
          </a:prstGeom>
          <a:solidFill>
            <a:srgbClr val="E6F4F1"/>
          </a:solidFill>
          <a:ln w="12700">
            <a:solidFill>
              <a:srgbClr val="E6F4F1"/>
            </a:solidFill>
            <a:prstDash val="solid"/>
          </a:ln>
        </p:spPr>
      </p:sp>
      <p:sp>
        <p:nvSpPr>
          <p:cNvPr id="11" name="Text 9"/>
          <p:cNvSpPr txBox="1"/>
          <p:nvPr/>
        </p:nvSpPr>
        <p:spPr>
          <a:xfrm>
            <a:off x="713232" y="3721608"/>
            <a:ext cx="5111496" cy="142646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A.M1 · Merit</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Report analysing how components work together in LAN, WAN and wireless; protocols and data transfer with illustrations.</a:t>
            </a:r>
            <a:endParaRPr lang="en-US" sz="1600" dirty="0"/>
          </a:p>
        </p:txBody>
      </p:sp>
      <p:sp>
        <p:nvSpPr>
          <p:cNvPr id="12" name="Shape 10"/>
          <p:cNvSpPr/>
          <p:nvPr/>
        </p:nvSpPr>
        <p:spPr>
          <a:xfrm>
            <a:off x="6126480" y="3611880"/>
            <a:ext cx="5440680" cy="1645920"/>
          </a:xfrm>
          <a:prstGeom prst="roundRect">
            <a:avLst>
              <a:gd name="adj" fmla="val 5556"/>
            </a:avLst>
          </a:prstGeom>
          <a:solidFill>
            <a:srgbClr val="FDF1E7"/>
          </a:solidFill>
          <a:ln w="12700">
            <a:solidFill>
              <a:srgbClr val="FDF1E7"/>
            </a:solidFill>
            <a:prstDash val="solid"/>
          </a:ln>
        </p:spPr>
      </p:sp>
      <p:sp>
        <p:nvSpPr>
          <p:cNvPr id="13" name="Text 11"/>
          <p:cNvSpPr txBox="1"/>
          <p:nvPr/>
        </p:nvSpPr>
        <p:spPr>
          <a:xfrm>
            <a:off x="6291072" y="3721608"/>
            <a:ext cx="5111496" cy="142646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A.D1 · Distinction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Balanced evaluation of peer-to-peer, client/server and thin client for different clients, with a justified conclusion.</a:t>
            </a:r>
            <a:endParaRPr lang="en-US" sz="1600" dirty="0"/>
          </a:p>
        </p:txBody>
      </p:sp>
      <p:sp>
        <p:nvSpPr>
          <p:cNvPr id="14" name="Shape 12"/>
          <p:cNvSpPr/>
          <p:nvPr/>
        </p:nvSpPr>
        <p:spPr>
          <a:xfrm>
            <a:off x="548640" y="5486400"/>
            <a:ext cx="11094415" cy="822960"/>
          </a:xfrm>
          <a:prstGeom prst="roundRect">
            <a:avLst>
              <a:gd name="adj" fmla="val 11111"/>
            </a:avLst>
          </a:prstGeom>
          <a:solidFill>
            <a:srgbClr val="FFFFFF"/>
          </a:solidFill>
          <a:ln w="12700">
            <a:solidFill>
              <a:srgbClr val="FFFFFF"/>
            </a:solidFill>
            <a:prstDash val="solid"/>
          </a:ln>
        </p:spPr>
      </p:sp>
      <p:sp>
        <p:nvSpPr>
          <p:cNvPr id="15" name="Text 13"/>
          <p:cNvSpPr txBox="1"/>
          <p:nvPr/>
        </p:nvSpPr>
        <p:spPr>
          <a:xfrm>
            <a:off x="713232" y="5596128"/>
            <a:ext cx="10765231" cy="603504"/>
          </a:xfrm>
          <a:prstGeom prst="rect">
            <a:avLst/>
          </a:prstGeom>
          <a:noFill/>
          <a:ln/>
        </p:spPr>
        <p:txBody>
          <a:bodyPr wrap="square" lIns="0" tIns="0" rIns="0" bIns="0" rtlCol="0" anchor="t"/>
          <a:lstStyle/>
          <a:p>
            <a:pPr indent="0" marL="0">
              <a:spcAft>
                <a:spcPts val="400"/>
              </a:spcAft>
              <a:buNone/>
            </a:pPr>
            <a:r>
              <a:rPr lang="en-US" sz="1500" b="1" dirty="0">
                <a:solidFill>
                  <a:srgbClr val="20857B"/>
                </a:solidFill>
                <a:latin typeface="Calibri" pitchFamily="34" charset="0"/>
                <a:ea typeface="Calibri" pitchFamily="34" charset="-122"/>
                <a:cs typeface="Calibri" pitchFamily="34" charset="-120"/>
              </a:rPr>
              <a:t>Tools for students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Assignment guide checklists · Assignment builder component table · AI coach (explain, plan, review, accuracy) · AI-use log to submit</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2324F"/>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Learning aims B and C</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Design, build, test and evaluate a network for a client · Assignment 2</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B1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Design strategies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why networks need design and planning strategies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Business goals become technical requirements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SOHO, SMB and enterprise designs differ</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Aims: scalability, availability, redundancy, performance, security, manageability, adaptability, affordability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Constraints and trade-offs: budget, time, environment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Flat vs hierarchical (core, distribution, access)</a:t>
            </a:r>
            <a:endParaRPr lang="en-US" sz="1600" dirty="0"/>
          </a:p>
        </p:txBody>
      </p:sp>
      <p:pic>
        <p:nvPicPr>
          <p:cNvPr id="7" name="Image 0" descr="/private/tmp/claude-501/-Users-johnaikeremiokha-code-Claude-Project/bf844d04-1b41-4e28-bbaa-8211504dbf91/scratchpad/deck/figs/lifecycle_fig.png">    </p:cNvPr>
          <p:cNvPicPr>
            <a:picLocks noChangeAspect="1"/>
          </p:cNvPicPr>
          <p:nvPr/>
        </p:nvPicPr>
        <p:blipFill>
          <a:blip r:embed="rId1"/>
          <a:stretch>
            <a:fillRect/>
          </a:stretch>
        </p:blipFill>
        <p:spPr>
          <a:xfrm>
            <a:off x="5715000" y="1188720"/>
            <a:ext cx="5925312" cy="1325399"/>
          </a:xfrm>
          <a:prstGeom prst="rect">
            <a:avLst/>
          </a:prstGeom>
        </p:spPr>
      </p:pic>
      <p:pic>
        <p:nvPicPr>
          <p:cNvPr id="8" name="Image 1" descr="/private/tmp/claude-501/-Users-johnaikeremiokha-code-Claude-Project/bf844d04-1b41-4e28-bbaa-8211504dbf91/scratchpad/deck/figs/hier_fig.png">    </p:cNvPr>
          <p:cNvPicPr>
            <a:picLocks noChangeAspect="1"/>
          </p:cNvPicPr>
          <p:nvPr/>
        </p:nvPicPr>
        <p:blipFill>
          <a:blip r:embed="rId2"/>
          <a:stretch>
            <a:fillRect/>
          </a:stretch>
        </p:blipFill>
        <p:spPr>
          <a:xfrm>
            <a:off x="6118444" y="2623847"/>
            <a:ext cx="5118423" cy="2222473"/>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Why do we need a network design and planning strategies? Think-pair-share.</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B1a: goals, requirements and constraints for a gym.</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Link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B.P3 customer email and B.M2 justification.</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B1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Logical design: IP addressing</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plan IP addressing, subnets, private and public addresses, and IPv6</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Network and host portions; the subnet mask and prefix</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ANDing finds the network address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Usable hosts = 2^host bits − 2</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Private ranges, loopback, APIPA; NAT at the edge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IPv6: 128-bit hex; drop leading zeros; :: once</a:t>
            </a:r>
            <a:endParaRPr lang="en-US" sz="1600" dirty="0"/>
          </a:p>
        </p:txBody>
      </p:sp>
      <p:pic>
        <p:nvPicPr>
          <p:cNvPr id="7" name="Image 0" descr="/private/tmp/claude-501/-Users-johnaikeremiokha-code-Claude-Project/bf844d04-1b41-4e28-bbaa-8211504dbf91/scratchpad/deck/figs/and_fig.png">    </p:cNvPr>
          <p:cNvPicPr>
            <a:picLocks noChangeAspect="1"/>
          </p:cNvPicPr>
          <p:nvPr/>
        </p:nvPicPr>
        <p:blipFill>
          <a:blip r:embed="rId1"/>
          <a:stretch>
            <a:fillRect/>
          </a:stretch>
        </p:blipFill>
        <p:spPr>
          <a:xfrm>
            <a:off x="5715000" y="1188720"/>
            <a:ext cx="5925312" cy="1793187"/>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Binary to decimal warm-up (maths link).</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Lab 6: two LANs and a router; test gateways.</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3: subnet 192.168.5.130/26.</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B1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NAT, naming and VLANs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use naming schemes and VLANs in a logical design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Naming scheme: site-floor-type-number (e.g. LDN-FL2-SW01)</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VLANs: separate logical networks on one switch</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Benefits: security, smaller broadcast domains, easier management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Issues: complexity, managed switches, inter-VLAN routing, misconfiguration risk</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Voice VLAN with QoS for VoIP</a:t>
            </a:r>
            <a:endParaRPr lang="en-US" sz="1600" dirty="0"/>
          </a:p>
        </p:txBody>
      </p:sp>
      <p:pic>
        <p:nvPicPr>
          <p:cNvPr id="7" name="Image 0" descr="/private/tmp/claude-501/-Users-johnaikeremiokha-code-Claude-Project/bf844d04-1b41-4e28-bbaa-8211504dbf91/scratchpad/deck/figs/vlan_fig.png">    </p:cNvPr>
          <p:cNvPicPr>
            <a:picLocks noChangeAspect="1"/>
          </p:cNvPicPr>
          <p:nvPr/>
        </p:nvPicPr>
        <p:blipFill>
          <a:blip r:embed="rId1"/>
          <a:stretch>
            <a:fillRect/>
          </a:stretch>
        </p:blipFill>
        <p:spPr>
          <a:xfrm>
            <a:off x="5715000" y="1188720"/>
            <a:ext cx="5925312" cy="1715222"/>
          </a:xfrm>
          <a:prstGeom prst="rect">
            <a:avLst/>
          </a:prstGeom>
        </p:spPr>
      </p:pic>
      <p:pic>
        <p:nvPicPr>
          <p:cNvPr id="8" name="Image 1" descr="/private/tmp/claude-501/-Users-johnaikeremiokha-code-Claude-Project/bf844d04-1b41-4e28-bbaa-8211504dbf91/scratchpad/deck/figs/nat_fig.png">    </p:cNvPr>
          <p:cNvPicPr>
            <a:picLocks noChangeAspect="1"/>
          </p:cNvPicPr>
          <p:nvPr/>
        </p:nvPicPr>
        <p:blipFill>
          <a:blip r:embed="rId2"/>
          <a:stretch>
            <a:fillRect/>
          </a:stretch>
        </p:blipFill>
        <p:spPr>
          <a:xfrm>
            <a:off x="5715000" y="3013670"/>
            <a:ext cx="5925312" cy="1559293"/>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Lab 8: VLANs, show vlan brief, test pings.</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Design a naming scheme for a two-site office.</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Link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B.P4 logical design: addressing table and naming.</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B2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Planning: components, configuration and tests</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select components, plan device configuration and write a test plan before building</a:t>
            </a:r>
            <a:endParaRPr lang="en-US" sz="1500" dirty="0"/>
          </a:p>
        </p:txBody>
      </p:sp>
      <p:sp>
        <p:nvSpPr>
          <p:cNvPr id="6" name="Shape 4"/>
          <p:cNvSpPr/>
          <p:nvPr/>
        </p:nvSpPr>
        <p:spPr>
          <a:xfrm>
            <a:off x="548640" y="1737360"/>
            <a:ext cx="3657600" cy="2057400"/>
          </a:xfrm>
          <a:prstGeom prst="roundRect">
            <a:avLst>
              <a:gd name="adj" fmla="val 4444"/>
            </a:avLst>
          </a:prstGeom>
          <a:solidFill>
            <a:srgbClr val="EAF2F9"/>
          </a:solidFill>
          <a:ln w="12700">
            <a:solidFill>
              <a:srgbClr val="EAF2F9"/>
            </a:solidFill>
            <a:prstDash val="solid"/>
          </a:ln>
        </p:spPr>
      </p:sp>
      <p:sp>
        <p:nvSpPr>
          <p:cNvPr id="7" name="Text 5"/>
          <p:cNvSpPr txBox="1"/>
          <p:nvPr/>
        </p:nvSpPr>
        <p:spPr>
          <a:xfrm>
            <a:off x="713232" y="1847088"/>
            <a:ext cx="3328416" cy="183794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Select</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Servers, storage, switches, APs, router/WAN, OS and applications. Record a reason for every choice.</a:t>
            </a:r>
            <a:endParaRPr lang="en-US" sz="1500" dirty="0"/>
          </a:p>
        </p:txBody>
      </p:sp>
      <p:sp>
        <p:nvSpPr>
          <p:cNvPr id="8" name="Shape 6"/>
          <p:cNvSpPr/>
          <p:nvPr/>
        </p:nvSpPr>
        <p:spPr>
          <a:xfrm>
            <a:off x="548640" y="3931920"/>
            <a:ext cx="3657600" cy="2057400"/>
          </a:xfrm>
          <a:prstGeom prst="roundRect">
            <a:avLst>
              <a:gd name="adj" fmla="val 4444"/>
            </a:avLst>
          </a:prstGeom>
          <a:solidFill>
            <a:srgbClr val="E6F4F1"/>
          </a:solidFill>
          <a:ln w="12700">
            <a:solidFill>
              <a:srgbClr val="E6F4F1"/>
            </a:solidFill>
            <a:prstDash val="solid"/>
          </a:ln>
        </p:spPr>
      </p:sp>
      <p:sp>
        <p:nvSpPr>
          <p:cNvPr id="9" name="Text 7"/>
          <p:cNvSpPr txBox="1"/>
          <p:nvPr/>
        </p:nvSpPr>
        <p:spPr>
          <a:xfrm>
            <a:off x="713232" y="4041648"/>
            <a:ext cx="3328416" cy="1837944"/>
          </a:xfrm>
          <a:prstGeom prst="rect">
            <a:avLst/>
          </a:prstGeom>
          <a:noFill/>
          <a:ln/>
        </p:spPr>
        <p:txBody>
          <a:bodyPr wrap="square" lIns="0" tIns="0" rIns="0" bIns="0" rtlCol="0" anchor="t"/>
          <a:lstStyle/>
          <a:p>
            <a:pPr indent="0" marL="0">
              <a:spcAft>
                <a:spcPts val="400"/>
              </a:spcAft>
              <a:buNone/>
            </a:pPr>
            <a:r>
              <a:rPr lang="en-US" sz="1500" b="1" dirty="0">
                <a:solidFill>
                  <a:srgbClr val="12324F"/>
                </a:solidFill>
                <a:latin typeface="Calibri" pitchFamily="34" charset="0"/>
                <a:ea typeface="Calibri" pitchFamily="34" charset="-122"/>
                <a:cs typeface="Calibri" pitchFamily="34" charset="-120"/>
              </a:rPr>
              <a:t>Configure (plan first)</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Names, passwords, addresses, VLANs, routes, SSIDs and security, DHCP scopes, DNS records. Prototype in Packet Tracer.</a:t>
            </a:r>
            <a:endParaRPr lang="en-US" sz="15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434840" y="1737360"/>
          <a:ext cx="7205472" cy="914400"/>
        </p:xfrm>
        <a:graphic>
          <a:graphicData uri="http://schemas.openxmlformats.org/drawingml/2006/table">
            <a:tbl>
              <a:tblPr/>
              <a:tblGrid>
                <a:gridCol w="502920"/>
                <a:gridCol w="1600200"/>
                <a:gridCol w="1737360"/>
                <a:gridCol w="1280160"/>
                <a:gridCol w="1005840"/>
                <a:gridCol w="1078992"/>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What is tested</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How</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Expected</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Actual</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Pass/fail</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PC to gateway</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ping 192.168.20.1</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4 replies</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DHCP address</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ipconfig</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.100–.150</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DNS</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browse intranet.local</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page loads</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Folder permission</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log in as other group</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access denied</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Device password</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console login</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prompt shown</a:t>
                      </a: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endParaRPr lang="en-US" sz="12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sp>
        <p:nvSpPr>
          <p:cNvPr id="11" name="Text 8"/>
          <p:cNvSpPr txBox="1"/>
          <p:nvPr/>
        </p:nvSpPr>
        <p:spPr>
          <a:xfrm>
            <a:off x="4434840" y="4937760"/>
            <a:ext cx="7205472" cy="731520"/>
          </a:xfrm>
          <a:prstGeom prst="rect">
            <a:avLst/>
          </a:prstGeom>
          <a:noFill/>
          <a:ln/>
        </p:spPr>
        <p:txBody>
          <a:bodyPr wrap="square" lIns="0" tIns="0" rIns="0" bIns="0" rtlCol="0" anchor="ctr"/>
          <a:lstStyle/>
          <a:p>
            <a:pPr indent="0" marL="0">
              <a:buNone/>
            </a:pPr>
            <a:r>
              <a:rPr lang="en-US" sz="1400" b="1" dirty="0">
                <a:solidFill>
                  <a:srgbClr val="20857B"/>
                </a:solidFill>
                <a:latin typeface="Calibri" pitchFamily="34" charset="0"/>
                <a:ea typeface="Calibri" pitchFamily="34" charset="-122"/>
                <a:cs typeface="Calibri" pitchFamily="34" charset="-120"/>
              </a:rPr>
              <a:t>Write the expected result before testing. Record failures, the cause, the fix and the re-test.</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B3</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Access: users, groups and permissions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plan authentication, users, groups and permissions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Password policy: NCSC guidance, passphrases, MFA, block common passwords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Audit policy: what gets logged and reviewed</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Permissions to groups, not individuals; least privilege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Linux: owner/group/others, r=4 w=2 x=1 (e.g. chmod 750)</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Windows NTFS permissions; printer permissions</a:t>
            </a:r>
            <a:endParaRPr lang="en-US" sz="1600" dirty="0"/>
          </a:p>
        </p:txBody>
      </p:sp>
      <p:pic>
        <p:nvPicPr>
          <p:cNvPr id="7" name="Image 0" descr="/private/tmp/claude-501/-Users-johnaikeremiokha-code-Claude-Project/bf844d04-1b41-4e28-bbaa-8211504dbf91/scratchpad/deck/figs/perm_fig.png">    </p:cNvPr>
          <p:cNvPicPr>
            <a:picLocks noChangeAspect="1"/>
          </p:cNvPicPr>
          <p:nvPr/>
        </p:nvPicPr>
        <p:blipFill>
          <a:blip r:embed="rId1"/>
          <a:stretch>
            <a:fillRect/>
          </a:stretch>
        </p:blipFill>
        <p:spPr>
          <a:xfrm>
            <a:off x="5715000" y="1188720"/>
            <a:ext cx="5925312" cy="1559293"/>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Lab 9: Linux groupadd, useradd, chown, chmod, access tests.</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B3: access plan for a shop (MANAGERS, STAFF).</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5: chmod numbers.</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Configuration with Cisco IOS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configure and secure switches, routers, wireless and servers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Modes: user EXEC, privileged EXEC, global config, interface/line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Secure: hostname, enable secret, console and vty passwords, service password-encryption, banner</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Router: interface addresses, no shutdown, DHCP pool, static routes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Switch: VLANs, access ports, shut unused ports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Save: copy running-config startup-config</a:t>
            </a:r>
            <a:endParaRPr lang="en-US" sz="1600" dirty="0"/>
          </a:p>
        </p:txBody>
      </p:sp>
      <p:pic>
        <p:nvPicPr>
          <p:cNvPr id="7" name="Image 0" descr="/private/tmp/claude-501/-Users-johnaikeremiokha-code-Claude-Project/bf844d04-1b41-4e28-bbaa-8211504dbf91/scratchpad/deck/figs/ios_fig.png">    </p:cNvPr>
          <p:cNvPicPr>
            <a:picLocks noChangeAspect="1"/>
          </p:cNvPicPr>
          <p:nvPr/>
        </p:nvPicPr>
        <p:blipFill>
          <a:blip r:embed="rId1"/>
          <a:stretch>
            <a:fillRect/>
          </a:stretch>
        </p:blipFill>
        <p:spPr>
          <a:xfrm>
            <a:off x="5715000" y="1188720"/>
            <a:ext cx="5925312" cy="1559293"/>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Labs 5–7: secure a switch, two LANs, two sites with static routes.</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C1: commands for BRANCH-R1 in order.</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Evidence</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show running-config and screenshots with captions.</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Testing and troubleshooting</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test methodically, fix faults and document the results</a:t>
            </a:r>
            <a:endParaRPr lang="en-US" sz="1500" dirty="0"/>
          </a:p>
        </p:txBody>
      </p:sp>
      <p:sp>
        <p:nvSpPr>
          <p:cNvPr id="6" name="Shape 4"/>
          <p:cNvSpPr/>
          <p:nvPr/>
        </p:nvSpPr>
        <p:spPr>
          <a:xfrm>
            <a:off x="548640" y="1783080"/>
            <a:ext cx="1696669" cy="822960"/>
          </a:xfrm>
          <a:prstGeom prst="chevron">
            <a:avLst/>
          </a:prstGeom>
          <a:solidFill>
            <a:srgbClr val="12324F"/>
          </a:solidFill>
          <a:ln w="12700">
            <a:solidFill>
              <a:srgbClr val="FFFFFF"/>
            </a:solidFill>
            <a:prstDash val="solid"/>
          </a:ln>
        </p:spPr>
      </p:sp>
      <p:sp>
        <p:nvSpPr>
          <p:cNvPr id="7" name="Text 5"/>
          <p:cNvSpPr txBox="1"/>
          <p:nvPr/>
        </p:nvSpPr>
        <p:spPr>
          <a:xfrm>
            <a:off x="777240" y="1783080"/>
            <a:ext cx="1239469"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 Identify</a:t>
            </a:r>
            <a:endParaRPr lang="en-US" sz="1500" dirty="0"/>
          </a:p>
        </p:txBody>
      </p:sp>
      <p:sp>
        <p:nvSpPr>
          <p:cNvPr id="8" name="Shape 6"/>
          <p:cNvSpPr/>
          <p:nvPr/>
        </p:nvSpPr>
        <p:spPr>
          <a:xfrm>
            <a:off x="2428189" y="1783080"/>
            <a:ext cx="1696669" cy="822960"/>
          </a:xfrm>
          <a:prstGeom prst="chevron">
            <a:avLst/>
          </a:prstGeom>
          <a:solidFill>
            <a:srgbClr val="20857B"/>
          </a:solidFill>
          <a:ln w="12700">
            <a:solidFill>
              <a:srgbClr val="FFFFFF"/>
            </a:solidFill>
            <a:prstDash val="solid"/>
          </a:ln>
        </p:spPr>
      </p:sp>
      <p:sp>
        <p:nvSpPr>
          <p:cNvPr id="9" name="Text 7"/>
          <p:cNvSpPr txBox="1"/>
          <p:nvPr/>
        </p:nvSpPr>
        <p:spPr>
          <a:xfrm>
            <a:off x="2656789" y="1783080"/>
            <a:ext cx="1239469"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 Theory</a:t>
            </a:r>
            <a:endParaRPr lang="en-US" sz="1500" dirty="0"/>
          </a:p>
        </p:txBody>
      </p:sp>
      <p:sp>
        <p:nvSpPr>
          <p:cNvPr id="10" name="Shape 8"/>
          <p:cNvSpPr/>
          <p:nvPr/>
        </p:nvSpPr>
        <p:spPr>
          <a:xfrm>
            <a:off x="4307738" y="1783080"/>
            <a:ext cx="1696669" cy="822960"/>
          </a:xfrm>
          <a:prstGeom prst="chevron">
            <a:avLst/>
          </a:prstGeom>
          <a:solidFill>
            <a:srgbClr val="12324F"/>
          </a:solidFill>
          <a:ln w="12700">
            <a:solidFill>
              <a:srgbClr val="FFFFFF"/>
            </a:solidFill>
            <a:prstDash val="solid"/>
          </a:ln>
        </p:spPr>
      </p:sp>
      <p:sp>
        <p:nvSpPr>
          <p:cNvPr id="11" name="Text 9"/>
          <p:cNvSpPr txBox="1"/>
          <p:nvPr/>
        </p:nvSpPr>
        <p:spPr>
          <a:xfrm>
            <a:off x="4536338" y="1783080"/>
            <a:ext cx="1239469"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 Test</a:t>
            </a:r>
            <a:endParaRPr lang="en-US" sz="1500" dirty="0"/>
          </a:p>
        </p:txBody>
      </p:sp>
      <p:sp>
        <p:nvSpPr>
          <p:cNvPr id="12" name="Shape 10"/>
          <p:cNvSpPr/>
          <p:nvPr/>
        </p:nvSpPr>
        <p:spPr>
          <a:xfrm>
            <a:off x="6187288" y="1783080"/>
            <a:ext cx="1696669" cy="822960"/>
          </a:xfrm>
          <a:prstGeom prst="chevron">
            <a:avLst/>
          </a:prstGeom>
          <a:solidFill>
            <a:srgbClr val="20857B"/>
          </a:solidFill>
          <a:ln w="12700">
            <a:solidFill>
              <a:srgbClr val="FFFFFF"/>
            </a:solidFill>
            <a:prstDash val="solid"/>
          </a:ln>
        </p:spPr>
      </p:sp>
      <p:sp>
        <p:nvSpPr>
          <p:cNvPr id="13" name="Text 11"/>
          <p:cNvSpPr txBox="1"/>
          <p:nvPr/>
        </p:nvSpPr>
        <p:spPr>
          <a:xfrm>
            <a:off x="6415888" y="1783080"/>
            <a:ext cx="1239469"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 Fix</a:t>
            </a:r>
            <a:endParaRPr lang="en-US" sz="1500" dirty="0"/>
          </a:p>
        </p:txBody>
      </p:sp>
      <p:sp>
        <p:nvSpPr>
          <p:cNvPr id="14" name="Shape 12"/>
          <p:cNvSpPr/>
          <p:nvPr/>
        </p:nvSpPr>
        <p:spPr>
          <a:xfrm>
            <a:off x="8066837" y="1783080"/>
            <a:ext cx="1696669" cy="822960"/>
          </a:xfrm>
          <a:prstGeom prst="chevron">
            <a:avLst/>
          </a:prstGeom>
          <a:solidFill>
            <a:srgbClr val="12324F"/>
          </a:solidFill>
          <a:ln w="12700">
            <a:solidFill>
              <a:srgbClr val="FFFFFF"/>
            </a:solidFill>
            <a:prstDash val="solid"/>
          </a:ln>
        </p:spPr>
      </p:sp>
      <p:sp>
        <p:nvSpPr>
          <p:cNvPr id="15" name="Text 13"/>
          <p:cNvSpPr txBox="1"/>
          <p:nvPr/>
        </p:nvSpPr>
        <p:spPr>
          <a:xfrm>
            <a:off x="8295437" y="1783080"/>
            <a:ext cx="1239469"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5 Verify</a:t>
            </a:r>
            <a:endParaRPr lang="en-US" sz="1500" dirty="0"/>
          </a:p>
        </p:txBody>
      </p:sp>
      <p:sp>
        <p:nvSpPr>
          <p:cNvPr id="16" name="Shape 14"/>
          <p:cNvSpPr/>
          <p:nvPr/>
        </p:nvSpPr>
        <p:spPr>
          <a:xfrm>
            <a:off x="9946386" y="1783080"/>
            <a:ext cx="1696669" cy="822960"/>
          </a:xfrm>
          <a:prstGeom prst="chevron">
            <a:avLst/>
          </a:prstGeom>
          <a:solidFill>
            <a:srgbClr val="20857B"/>
          </a:solidFill>
          <a:ln w="12700">
            <a:solidFill>
              <a:srgbClr val="FFFFFF"/>
            </a:solidFill>
            <a:prstDash val="solid"/>
          </a:ln>
        </p:spPr>
      </p:sp>
      <p:sp>
        <p:nvSpPr>
          <p:cNvPr id="17" name="Text 15"/>
          <p:cNvSpPr txBox="1"/>
          <p:nvPr/>
        </p:nvSpPr>
        <p:spPr>
          <a:xfrm>
            <a:off x="10174986" y="1783080"/>
            <a:ext cx="1239469"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6 Document</a:t>
            </a:r>
            <a:endParaRPr lang="en-US" sz="15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2880360"/>
          <a:ext cx="7315200" cy="914400"/>
        </p:xfrm>
        <a:graphic>
          <a:graphicData uri="http://schemas.openxmlformats.org/drawingml/2006/table">
            <a:tbl>
              <a:tblPr/>
              <a:tblGrid>
                <a:gridCol w="2194560"/>
                <a:gridCol w="2651760"/>
                <a:gridCol w="2468880"/>
              </a:tblGrid>
              <a:tr h="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Symptom</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Likely cause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Check with</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2324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Red link light</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interface shut down or wrong cable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show ip interface brief</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Local pings work, remote fail</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wrong gateway or missing route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ipconfig; show ip route</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169.254.x.x address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DHCP unreachable or off</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server Services tab; ipconfig /renew</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IP works, name fails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DNS record or server wrong</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nslookup</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Laptop won’t join Wi-Fi</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SSID or passphrase mismatch</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AP and laptop wireless settings</a:t>
                      </a:r>
                      <a:endParaRPr lang="en-US" sz="1300" dirty="0">
                        <a:latin typeface="Calibri" charset="0"/>
                        <a:ea typeface="Calibri" charset="0"/>
                        <a:cs typeface="Calibri" charset="0"/>
                      </a:endParaRPr>
                    </a:p>
                  </a:txBody>
                  <a:tcPr marL="54864" marR="54864" marT="54864" marB="54864">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sp>
        <p:nvSpPr>
          <p:cNvPr id="19" name="Shape 16"/>
          <p:cNvSpPr/>
          <p:nvPr/>
        </p:nvSpPr>
        <p:spPr>
          <a:xfrm>
            <a:off x="8183880" y="2880360"/>
            <a:ext cx="3456432" cy="3017520"/>
          </a:xfrm>
          <a:prstGeom prst="roundRect">
            <a:avLst>
              <a:gd name="adj" fmla="val 3030"/>
            </a:avLst>
          </a:prstGeom>
          <a:solidFill>
            <a:srgbClr val="E6F4F1"/>
          </a:solidFill>
          <a:ln w="12700">
            <a:solidFill>
              <a:srgbClr val="E6F4F1"/>
            </a:solidFill>
            <a:prstDash val="solid"/>
          </a:ln>
        </p:spPr>
      </p:sp>
      <p:sp>
        <p:nvSpPr>
          <p:cNvPr id="20" name="Text 17"/>
          <p:cNvSpPr txBox="1"/>
          <p:nvPr/>
        </p:nvSpPr>
        <p:spPr>
          <a:xfrm>
            <a:off x="8348472" y="2990088"/>
            <a:ext cx="3127248" cy="2798064"/>
          </a:xfrm>
          <a:prstGeom prst="rect">
            <a:avLst/>
          </a:prstGeom>
          <a:noFill/>
          <a:ln/>
        </p:spPr>
        <p:txBody>
          <a:bodyPr wrap="square" lIns="0" tIns="0" rIns="0" bIns="0" rtlCol="0" anchor="t"/>
          <a:lstStyle/>
          <a:p>
            <a:pPr indent="0" marL="0">
              <a:spcAft>
                <a:spcPts val="400"/>
              </a:spcAft>
              <a:buNone/>
            </a:pPr>
            <a:r>
              <a:rPr lang="en-US" sz="1500" b="1" dirty="0">
                <a:solidFill>
                  <a:srgbClr val="20857B"/>
                </a:solidFill>
                <a:latin typeface="Calibri" pitchFamily="34" charset="0"/>
                <a:ea typeface="Calibri" pitchFamily="34" charset="-122"/>
                <a:cs typeface="Calibri" pitchFamily="34" charset="-120"/>
              </a:rPr>
              <a:t>Optimise (C.M3)</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Base changes on test results: voice VLAN, shut unused ports, SSH not Telnet, extra AP for weak signal, reserved printer addresses. Re-test to prove the gain.</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C3</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Monitoring, evaluation and self-management</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baseline and monitor the network, evaluate it against requirements, and evidence self-management</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Baseline: normal bandwidth, latency, CPU, memory, disk</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Monitor and review event logs regularly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Review: how far each requirement is met (C.P7)</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Evaluate: strengths and weaknesses with evidence from every stage, conclusions, future work (BC.D2)</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Portfolio: plan, diary, peer feedback, witness statement (BC.D3)</a:t>
            </a:r>
            <a:endParaRPr lang="en-US" sz="1600" dirty="0"/>
          </a:p>
        </p:txBody>
      </p:sp>
      <p:pic>
        <p:nvPicPr>
          <p:cNvPr id="7" name="Image 0" descr="/private/tmp/claude-501/-Users-johnaikeremiokha-code-Claude-Project/bf844d04-1b41-4e28-bbaa-8211504dbf91/scratchpad/deck/figs/baseline_fig.png">    </p:cNvPr>
          <p:cNvPicPr>
            <a:picLocks noChangeAspect="1"/>
          </p:cNvPicPr>
          <p:nvPr/>
        </p:nvPicPr>
        <p:blipFill>
          <a:blip r:embed="rId1"/>
          <a:stretch>
            <a:fillRect/>
          </a:stretch>
        </p:blipFill>
        <p:spPr>
          <a:xfrm>
            <a:off x="5715000" y="1188720"/>
            <a:ext cx="5925312" cy="1949116"/>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One row of an evaluation grid for a practice network.</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F1"/>
          </a:solidFill>
          <a:ln w="12700">
            <a:solidFill>
              <a:srgbClr val="E6F4F1"/>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Tool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Builder evaluation grid is pre-filled with every client requirement.</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2324F"/>
                </a:solidFill>
                <a:latin typeface="Calibri" pitchFamily="34" charset="0"/>
                <a:ea typeface="Calibri" pitchFamily="34" charset="-122"/>
                <a:cs typeface="Calibri" pitchFamily="34" charset="-120"/>
              </a:rPr>
              <a:t>Habit</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Diary entry at the end of every Assignment 2 lesson.</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164592"/>
            <a:ext cx="914400" cy="310896"/>
          </a:xfrm>
          <a:prstGeom prst="roundRect">
            <a:avLst>
              <a:gd name="adj" fmla="val 23529"/>
            </a:avLst>
          </a:prstGeom>
          <a:solidFill>
            <a:srgbClr val="20857B"/>
          </a:solidFill>
          <a:ln w="12700">
            <a:solidFill>
              <a:srgbClr val="20857B"/>
            </a:solidFill>
            <a:prstDash val="solid"/>
          </a:ln>
        </p:spPr>
      </p:sp>
      <p:sp>
        <p:nvSpPr>
          <p:cNvPr id="3" name="Text 1"/>
          <p:cNvSpPr txBox="1"/>
          <p:nvPr/>
        </p:nvSpPr>
        <p:spPr>
          <a:xfrm>
            <a:off x="548640" y="164592"/>
            <a:ext cx="91440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ASG 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Assignment 2: Design, build, test and evaluate</a:t>
            </a:r>
            <a:endParaRPr lang="en-US" sz="2800" dirty="0"/>
          </a:p>
        </p:txBody>
      </p:sp>
      <p:sp>
        <p:nvSpPr>
          <p:cNvPr id="5" name="Text 3"/>
          <p:cNvSpPr txBox="1"/>
          <p:nvPr/>
        </p:nvSpPr>
        <p:spPr>
          <a:xfrm>
            <a:off x="548640" y="1188720"/>
            <a:ext cx="11094415" cy="41148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Scenario: junior network engineer; branch office of a web-design customer, with one off-site office.</a:t>
            </a:r>
            <a:endParaRPr lang="en-US" sz="1500" dirty="0"/>
          </a:p>
        </p:txBody>
      </p:sp>
      <p:sp>
        <p:nvSpPr>
          <p:cNvPr id="6" name="Shape 4"/>
          <p:cNvSpPr/>
          <p:nvPr/>
        </p:nvSpPr>
        <p:spPr>
          <a:xfrm>
            <a:off x="548640" y="1783080"/>
            <a:ext cx="5486400" cy="4114800"/>
          </a:xfrm>
          <a:prstGeom prst="roundRect">
            <a:avLst>
              <a:gd name="adj" fmla="val 2222"/>
            </a:avLst>
          </a:prstGeom>
          <a:solidFill>
            <a:srgbClr val="EAF2F9"/>
          </a:solidFill>
          <a:ln w="12700">
            <a:solidFill>
              <a:srgbClr val="EAF2F9"/>
            </a:solidFill>
            <a:prstDash val="solid"/>
          </a:ln>
        </p:spPr>
      </p:sp>
      <p:sp>
        <p:nvSpPr>
          <p:cNvPr id="7" name="Text 5"/>
          <p:cNvSpPr txBox="1"/>
          <p:nvPr/>
        </p:nvSpPr>
        <p:spPr>
          <a:xfrm>
            <a:off x="713232" y="1892808"/>
            <a:ext cx="5157216" cy="3895344"/>
          </a:xfrm>
          <a:prstGeom prst="rect">
            <a:avLst/>
          </a:prstGeom>
          <a:noFill/>
          <a:ln/>
        </p:spPr>
        <p:txBody>
          <a:bodyPr wrap="square" lIns="0" tIns="0" rIns="0" bIns="0" rtlCol="0" anchor="t"/>
          <a:lstStyle/>
          <a:p>
            <a:pPr indent="0" marL="0">
              <a:spcAft>
                <a:spcPts val="400"/>
              </a:spcAft>
              <a:buNone/>
            </a:pPr>
            <a:r>
              <a:rPr lang="en-US" sz="1600" b="1" dirty="0">
                <a:solidFill>
                  <a:srgbClr val="12324F"/>
                </a:solidFill>
                <a:latin typeface="Calibri" pitchFamily="34" charset="0"/>
                <a:ea typeface="Calibri" pitchFamily="34" charset="-122"/>
                <a:cs typeface="Calibri" pitchFamily="34" charset="-120"/>
              </a:rPr>
              <a:t>Client requirements (Appendix A)</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Server: DHCP, DNS, web</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10+ workstations; wired plus secure Wi-Fi</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Wireless laptops at both sites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Internet and router link between sites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Users, groups and folder permissions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VoIP, antivirus, e-commerce facilities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All devices password protected</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Scalable, secure, low cost</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Full documentation with test plans and results</a:t>
            </a:r>
            <a:endParaRPr lang="en-US" sz="1600" dirty="0"/>
          </a:p>
        </p:txBody>
      </p:sp>
      <p:sp>
        <p:nvSpPr>
          <p:cNvPr id="8" name="Shape 6"/>
          <p:cNvSpPr/>
          <p:nvPr/>
        </p:nvSpPr>
        <p:spPr>
          <a:xfrm>
            <a:off x="6263640" y="1783080"/>
            <a:ext cx="1737360" cy="548640"/>
          </a:xfrm>
          <a:prstGeom prst="roundRect">
            <a:avLst>
              <a:gd name="adj" fmla="val 13333"/>
            </a:avLst>
          </a:prstGeom>
          <a:solidFill>
            <a:srgbClr val="20857B"/>
          </a:solidFill>
          <a:ln w="12700">
            <a:solidFill>
              <a:srgbClr val="FFFFFF"/>
            </a:solidFill>
            <a:prstDash val="solid"/>
          </a:ln>
        </p:spPr>
      </p:sp>
      <p:sp>
        <p:nvSpPr>
          <p:cNvPr id="9" name="Text 7"/>
          <p:cNvSpPr txBox="1"/>
          <p:nvPr/>
        </p:nvSpPr>
        <p:spPr>
          <a:xfrm>
            <a:off x="6263640" y="1783080"/>
            <a:ext cx="173736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B.P3</a:t>
            </a:r>
            <a:endParaRPr lang="en-US" sz="1300" dirty="0"/>
          </a:p>
        </p:txBody>
      </p:sp>
      <p:sp>
        <p:nvSpPr>
          <p:cNvPr id="10" name="Text 8"/>
          <p:cNvSpPr txBox="1"/>
          <p:nvPr/>
        </p:nvSpPr>
        <p:spPr>
          <a:xfrm>
            <a:off x="8138160" y="1783080"/>
            <a:ext cx="3502152" cy="548640"/>
          </a:xfrm>
          <a:prstGeom prst="rect">
            <a:avLst/>
          </a:prstGeom>
          <a:noFill/>
          <a:ln/>
        </p:spPr>
        <p:txBody>
          <a:bodyPr wrap="square" lIns="0" tIns="0" rIns="0" bIns="0" rtlCol="0" anchor="ctr"/>
          <a:lstStyle/>
          <a:p>
            <a:pPr indent="0" marL="0">
              <a:buNone/>
            </a:pPr>
            <a:r>
              <a:rPr lang="en-US" sz="1500" dirty="0">
                <a:solidFill>
                  <a:srgbClr val="17334B"/>
                </a:solidFill>
                <a:latin typeface="Calibri" pitchFamily="34" charset="0"/>
                <a:ea typeface="Calibri" pitchFamily="34" charset="-122"/>
                <a:cs typeface="Calibri" pitchFamily="34" charset="-120"/>
              </a:rPr>
              <a:t>customer email</a:t>
            </a:r>
            <a:endParaRPr lang="en-US" sz="1500" dirty="0"/>
          </a:p>
        </p:txBody>
      </p:sp>
      <p:sp>
        <p:nvSpPr>
          <p:cNvPr id="11" name="Shape 9"/>
          <p:cNvSpPr/>
          <p:nvPr/>
        </p:nvSpPr>
        <p:spPr>
          <a:xfrm>
            <a:off x="6263640" y="2468880"/>
            <a:ext cx="1737360" cy="548640"/>
          </a:xfrm>
          <a:prstGeom prst="roundRect">
            <a:avLst>
              <a:gd name="adj" fmla="val 13333"/>
            </a:avLst>
          </a:prstGeom>
          <a:solidFill>
            <a:srgbClr val="20857B"/>
          </a:solidFill>
          <a:ln w="12700">
            <a:solidFill>
              <a:srgbClr val="FFFFFF"/>
            </a:solidFill>
            <a:prstDash val="solid"/>
          </a:ln>
        </p:spPr>
      </p:sp>
      <p:sp>
        <p:nvSpPr>
          <p:cNvPr id="12" name="Text 10"/>
          <p:cNvSpPr txBox="1"/>
          <p:nvPr/>
        </p:nvSpPr>
        <p:spPr>
          <a:xfrm>
            <a:off x="6263640" y="2468880"/>
            <a:ext cx="173736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B.P4 · B.M2</a:t>
            </a:r>
            <a:endParaRPr lang="en-US" sz="1300" dirty="0"/>
          </a:p>
        </p:txBody>
      </p:sp>
      <p:sp>
        <p:nvSpPr>
          <p:cNvPr id="13" name="Text 11"/>
          <p:cNvSpPr txBox="1"/>
          <p:nvPr/>
        </p:nvSpPr>
        <p:spPr>
          <a:xfrm>
            <a:off x="8138160" y="2468880"/>
            <a:ext cx="3502152" cy="548640"/>
          </a:xfrm>
          <a:prstGeom prst="rect">
            <a:avLst/>
          </a:prstGeom>
          <a:noFill/>
          <a:ln/>
        </p:spPr>
        <p:txBody>
          <a:bodyPr wrap="square" lIns="0" tIns="0" rIns="0" bIns="0" rtlCol="0" anchor="ctr"/>
          <a:lstStyle/>
          <a:p>
            <a:pPr indent="0" marL="0">
              <a:buNone/>
            </a:pPr>
            <a:r>
              <a:rPr lang="en-US" sz="1500" dirty="0">
                <a:solidFill>
                  <a:srgbClr val="17334B"/>
                </a:solidFill>
                <a:latin typeface="Calibri" pitchFamily="34" charset="0"/>
                <a:ea typeface="Calibri" pitchFamily="34" charset="-122"/>
                <a:cs typeface="Calibri" pitchFamily="34" charset="-120"/>
              </a:rPr>
              <a:t>design + justification</a:t>
            </a:r>
            <a:endParaRPr lang="en-US" sz="1500" dirty="0"/>
          </a:p>
        </p:txBody>
      </p:sp>
      <p:sp>
        <p:nvSpPr>
          <p:cNvPr id="14" name="Shape 12"/>
          <p:cNvSpPr/>
          <p:nvPr/>
        </p:nvSpPr>
        <p:spPr>
          <a:xfrm>
            <a:off x="6263640" y="3154680"/>
            <a:ext cx="1737360" cy="548640"/>
          </a:xfrm>
          <a:prstGeom prst="roundRect">
            <a:avLst>
              <a:gd name="adj" fmla="val 13333"/>
            </a:avLst>
          </a:prstGeom>
          <a:solidFill>
            <a:srgbClr val="20857B"/>
          </a:solidFill>
          <a:ln w="12700">
            <a:solidFill>
              <a:srgbClr val="FFFFFF"/>
            </a:solidFill>
            <a:prstDash val="solid"/>
          </a:ln>
        </p:spPr>
      </p:sp>
      <p:sp>
        <p:nvSpPr>
          <p:cNvPr id="15" name="Text 13"/>
          <p:cNvSpPr txBox="1"/>
          <p:nvPr/>
        </p:nvSpPr>
        <p:spPr>
          <a:xfrm>
            <a:off x="6263640" y="3154680"/>
            <a:ext cx="173736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C.P5</a:t>
            </a:r>
            <a:endParaRPr lang="en-US" sz="1300" dirty="0"/>
          </a:p>
        </p:txBody>
      </p:sp>
      <p:sp>
        <p:nvSpPr>
          <p:cNvPr id="16" name="Text 14"/>
          <p:cNvSpPr txBox="1"/>
          <p:nvPr/>
        </p:nvSpPr>
        <p:spPr>
          <a:xfrm>
            <a:off x="8138160" y="3154680"/>
            <a:ext cx="3502152" cy="548640"/>
          </a:xfrm>
          <a:prstGeom prst="rect">
            <a:avLst/>
          </a:prstGeom>
          <a:noFill/>
          <a:ln/>
        </p:spPr>
        <p:txBody>
          <a:bodyPr wrap="square" lIns="0" tIns="0" rIns="0" bIns="0" rtlCol="0" anchor="ctr"/>
          <a:lstStyle/>
          <a:p>
            <a:pPr indent="0" marL="0">
              <a:buNone/>
            </a:pPr>
            <a:r>
              <a:rPr lang="en-US" sz="1500" dirty="0">
                <a:solidFill>
                  <a:srgbClr val="17334B"/>
                </a:solidFill>
                <a:latin typeface="Calibri" pitchFamily="34" charset="0"/>
                <a:ea typeface="Calibri" pitchFamily="34" charset="-122"/>
                <a:cs typeface="Calibri" pitchFamily="34" charset="-120"/>
              </a:rPr>
              <a:t>build and configure</a:t>
            </a:r>
            <a:endParaRPr lang="en-US" sz="1500" dirty="0"/>
          </a:p>
        </p:txBody>
      </p:sp>
      <p:sp>
        <p:nvSpPr>
          <p:cNvPr id="17" name="Shape 15"/>
          <p:cNvSpPr/>
          <p:nvPr/>
        </p:nvSpPr>
        <p:spPr>
          <a:xfrm>
            <a:off x="6263640" y="3840480"/>
            <a:ext cx="1737360" cy="548640"/>
          </a:xfrm>
          <a:prstGeom prst="roundRect">
            <a:avLst>
              <a:gd name="adj" fmla="val 13333"/>
            </a:avLst>
          </a:prstGeom>
          <a:solidFill>
            <a:srgbClr val="20857B"/>
          </a:solidFill>
          <a:ln w="12700">
            <a:solidFill>
              <a:srgbClr val="FFFFFF"/>
            </a:solidFill>
            <a:prstDash val="solid"/>
          </a:ln>
        </p:spPr>
      </p:sp>
      <p:sp>
        <p:nvSpPr>
          <p:cNvPr id="18" name="Text 16"/>
          <p:cNvSpPr txBox="1"/>
          <p:nvPr/>
        </p:nvSpPr>
        <p:spPr>
          <a:xfrm>
            <a:off x="6263640" y="3840480"/>
            <a:ext cx="173736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C.P6 · C.M3</a:t>
            </a:r>
            <a:endParaRPr lang="en-US" sz="1300" dirty="0"/>
          </a:p>
        </p:txBody>
      </p:sp>
      <p:sp>
        <p:nvSpPr>
          <p:cNvPr id="19" name="Text 17"/>
          <p:cNvSpPr txBox="1"/>
          <p:nvPr/>
        </p:nvSpPr>
        <p:spPr>
          <a:xfrm>
            <a:off x="8138160" y="3840480"/>
            <a:ext cx="3502152" cy="548640"/>
          </a:xfrm>
          <a:prstGeom prst="rect">
            <a:avLst/>
          </a:prstGeom>
          <a:noFill/>
          <a:ln/>
        </p:spPr>
        <p:txBody>
          <a:bodyPr wrap="square" lIns="0" tIns="0" rIns="0" bIns="0" rtlCol="0" anchor="ctr"/>
          <a:lstStyle/>
          <a:p>
            <a:pPr indent="0" marL="0">
              <a:buNone/>
            </a:pPr>
            <a:r>
              <a:rPr lang="en-US" sz="1500" dirty="0">
                <a:solidFill>
                  <a:srgbClr val="17334B"/>
                </a:solidFill>
                <a:latin typeface="Calibri" pitchFamily="34" charset="0"/>
                <a:ea typeface="Calibri" pitchFamily="34" charset="-122"/>
                <a:cs typeface="Calibri" pitchFamily="34" charset="-120"/>
              </a:rPr>
              <a:t>test and optimise</a:t>
            </a:r>
            <a:endParaRPr lang="en-US" sz="1500" dirty="0"/>
          </a:p>
        </p:txBody>
      </p:sp>
      <p:sp>
        <p:nvSpPr>
          <p:cNvPr id="20" name="Shape 18"/>
          <p:cNvSpPr/>
          <p:nvPr/>
        </p:nvSpPr>
        <p:spPr>
          <a:xfrm>
            <a:off x="6263640" y="4526280"/>
            <a:ext cx="1737360" cy="548640"/>
          </a:xfrm>
          <a:prstGeom prst="roundRect">
            <a:avLst>
              <a:gd name="adj" fmla="val 13333"/>
            </a:avLst>
          </a:prstGeom>
          <a:solidFill>
            <a:srgbClr val="20857B"/>
          </a:solidFill>
          <a:ln w="12700">
            <a:solidFill>
              <a:srgbClr val="FFFFFF"/>
            </a:solidFill>
            <a:prstDash val="solid"/>
          </a:ln>
        </p:spPr>
      </p:sp>
      <p:sp>
        <p:nvSpPr>
          <p:cNvPr id="21" name="Text 19"/>
          <p:cNvSpPr txBox="1"/>
          <p:nvPr/>
        </p:nvSpPr>
        <p:spPr>
          <a:xfrm>
            <a:off x="6263640" y="4526280"/>
            <a:ext cx="173736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C.P7 · BC.D2</a:t>
            </a:r>
            <a:endParaRPr lang="en-US" sz="1300" dirty="0"/>
          </a:p>
        </p:txBody>
      </p:sp>
      <p:sp>
        <p:nvSpPr>
          <p:cNvPr id="22" name="Text 20"/>
          <p:cNvSpPr txBox="1"/>
          <p:nvPr/>
        </p:nvSpPr>
        <p:spPr>
          <a:xfrm>
            <a:off x="8138160" y="4526280"/>
            <a:ext cx="3502152" cy="548640"/>
          </a:xfrm>
          <a:prstGeom prst="rect">
            <a:avLst/>
          </a:prstGeom>
          <a:noFill/>
          <a:ln/>
        </p:spPr>
        <p:txBody>
          <a:bodyPr wrap="square" lIns="0" tIns="0" rIns="0" bIns="0" rtlCol="0" anchor="ctr"/>
          <a:lstStyle/>
          <a:p>
            <a:pPr indent="0" marL="0">
              <a:buNone/>
            </a:pPr>
            <a:r>
              <a:rPr lang="en-US" sz="1500" dirty="0">
                <a:solidFill>
                  <a:srgbClr val="17334B"/>
                </a:solidFill>
                <a:latin typeface="Calibri" pitchFamily="34" charset="0"/>
                <a:ea typeface="Calibri" pitchFamily="34" charset="-122"/>
                <a:cs typeface="Calibri" pitchFamily="34" charset="-120"/>
              </a:rPr>
              <a:t>review and evaluate</a:t>
            </a:r>
            <a:endParaRPr lang="en-US" sz="1500" dirty="0"/>
          </a:p>
        </p:txBody>
      </p:sp>
      <p:sp>
        <p:nvSpPr>
          <p:cNvPr id="23" name="Shape 21"/>
          <p:cNvSpPr/>
          <p:nvPr/>
        </p:nvSpPr>
        <p:spPr>
          <a:xfrm>
            <a:off x="6263640" y="5212080"/>
            <a:ext cx="1737360" cy="548640"/>
          </a:xfrm>
          <a:prstGeom prst="roundRect">
            <a:avLst>
              <a:gd name="adj" fmla="val 13333"/>
            </a:avLst>
          </a:prstGeom>
          <a:solidFill>
            <a:srgbClr val="E8A33D"/>
          </a:solidFill>
          <a:ln w="12700">
            <a:solidFill>
              <a:srgbClr val="FFFFFF"/>
            </a:solidFill>
            <a:prstDash val="solid"/>
          </a:ln>
        </p:spPr>
      </p:sp>
      <p:sp>
        <p:nvSpPr>
          <p:cNvPr id="24" name="Text 22"/>
          <p:cNvSpPr txBox="1"/>
          <p:nvPr/>
        </p:nvSpPr>
        <p:spPr>
          <a:xfrm>
            <a:off x="6263640" y="5212080"/>
            <a:ext cx="173736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BC.D3</a:t>
            </a:r>
            <a:endParaRPr lang="en-US" sz="1300" dirty="0"/>
          </a:p>
        </p:txBody>
      </p:sp>
      <p:sp>
        <p:nvSpPr>
          <p:cNvPr id="25" name="Text 23"/>
          <p:cNvSpPr txBox="1"/>
          <p:nvPr/>
        </p:nvSpPr>
        <p:spPr>
          <a:xfrm>
            <a:off x="8138160" y="5212080"/>
            <a:ext cx="3502152" cy="548640"/>
          </a:xfrm>
          <a:prstGeom prst="rect">
            <a:avLst/>
          </a:prstGeom>
          <a:noFill/>
          <a:ln/>
        </p:spPr>
        <p:txBody>
          <a:bodyPr wrap="square" lIns="0" tIns="0" rIns="0" bIns="0" rtlCol="0" anchor="ctr"/>
          <a:lstStyle/>
          <a:p>
            <a:pPr indent="0" marL="0">
              <a:buNone/>
            </a:pPr>
            <a:r>
              <a:rPr lang="en-US" sz="1500" dirty="0">
                <a:solidFill>
                  <a:srgbClr val="17334B"/>
                </a:solidFill>
                <a:latin typeface="Calibri" pitchFamily="34" charset="0"/>
                <a:ea typeface="Calibri" pitchFamily="34" charset="-122"/>
                <a:cs typeface="Calibri" pitchFamily="34" charset="-120"/>
              </a:rPr>
              <a:t>portfolio throughout</a:t>
            </a:r>
            <a:endParaRPr lang="en-US" sz="15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Ten labs on the student site</a:t>
            </a:r>
            <a:endParaRPr lang="en-US" sz="3200" dirty="0"/>
          </a:p>
        </p:txBody>
      </p:sp>
      <p:sp>
        <p:nvSpPr>
          <p:cNvPr id="3" name="Shape 1"/>
          <p:cNvSpPr/>
          <p:nvPr/>
        </p:nvSpPr>
        <p:spPr>
          <a:xfrm>
            <a:off x="548640" y="1463040"/>
            <a:ext cx="2036003" cy="2011680"/>
          </a:xfrm>
          <a:prstGeom prst="roundRect">
            <a:avLst>
              <a:gd name="adj" fmla="val 5455"/>
            </a:avLst>
          </a:prstGeom>
          <a:solidFill>
            <a:srgbClr val="EAF2F9"/>
          </a:solidFill>
          <a:ln w="12700">
            <a:solidFill>
              <a:srgbClr val="EAF2F9"/>
            </a:solidFill>
            <a:prstDash val="solid"/>
          </a:ln>
        </p:spPr>
      </p:sp>
      <p:sp>
        <p:nvSpPr>
          <p:cNvPr id="4" name="Text 2"/>
          <p:cNvSpPr txBox="1"/>
          <p:nvPr/>
        </p:nvSpPr>
        <p:spPr>
          <a:xfrm>
            <a:off x="731520" y="160020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1</a:t>
            </a:r>
            <a:endParaRPr lang="en-US" sz="4000" dirty="0"/>
          </a:p>
        </p:txBody>
      </p:sp>
      <p:sp>
        <p:nvSpPr>
          <p:cNvPr id="5" name="Text 3"/>
          <p:cNvSpPr txBox="1"/>
          <p:nvPr/>
        </p:nvSpPr>
        <p:spPr>
          <a:xfrm>
            <a:off x="731520" y="237744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Packet Tracer tour</a:t>
            </a:r>
            <a:endParaRPr lang="en-US" sz="1600" dirty="0"/>
          </a:p>
        </p:txBody>
      </p:sp>
      <p:sp>
        <p:nvSpPr>
          <p:cNvPr id="6" name="Shape 4"/>
          <p:cNvSpPr/>
          <p:nvPr/>
        </p:nvSpPr>
        <p:spPr>
          <a:xfrm>
            <a:off x="2813243" y="1463040"/>
            <a:ext cx="2036003" cy="2011680"/>
          </a:xfrm>
          <a:prstGeom prst="roundRect">
            <a:avLst>
              <a:gd name="adj" fmla="val 5455"/>
            </a:avLst>
          </a:prstGeom>
          <a:solidFill>
            <a:srgbClr val="EAF2F9"/>
          </a:solidFill>
          <a:ln w="12700">
            <a:solidFill>
              <a:srgbClr val="EAF2F9"/>
            </a:solidFill>
            <a:prstDash val="solid"/>
          </a:ln>
        </p:spPr>
      </p:sp>
      <p:sp>
        <p:nvSpPr>
          <p:cNvPr id="7" name="Text 5"/>
          <p:cNvSpPr txBox="1"/>
          <p:nvPr/>
        </p:nvSpPr>
        <p:spPr>
          <a:xfrm>
            <a:off x="2996123" y="160020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2</a:t>
            </a:r>
            <a:endParaRPr lang="en-US" sz="4000" dirty="0"/>
          </a:p>
        </p:txBody>
      </p:sp>
      <p:sp>
        <p:nvSpPr>
          <p:cNvPr id="8" name="Text 6"/>
          <p:cNvSpPr txBox="1"/>
          <p:nvPr/>
        </p:nvSpPr>
        <p:spPr>
          <a:xfrm>
            <a:off x="2996123" y="237744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Build and test a LAN</a:t>
            </a:r>
            <a:endParaRPr lang="en-US" sz="1600" dirty="0"/>
          </a:p>
        </p:txBody>
      </p:sp>
      <p:sp>
        <p:nvSpPr>
          <p:cNvPr id="9" name="Shape 7"/>
          <p:cNvSpPr/>
          <p:nvPr/>
        </p:nvSpPr>
        <p:spPr>
          <a:xfrm>
            <a:off x="5077846" y="1463040"/>
            <a:ext cx="2036003" cy="2011680"/>
          </a:xfrm>
          <a:prstGeom prst="roundRect">
            <a:avLst>
              <a:gd name="adj" fmla="val 5455"/>
            </a:avLst>
          </a:prstGeom>
          <a:solidFill>
            <a:srgbClr val="EAF2F9"/>
          </a:solidFill>
          <a:ln w="12700">
            <a:solidFill>
              <a:srgbClr val="EAF2F9"/>
            </a:solidFill>
            <a:prstDash val="solid"/>
          </a:ln>
        </p:spPr>
      </p:sp>
      <p:sp>
        <p:nvSpPr>
          <p:cNvPr id="10" name="Text 8"/>
          <p:cNvSpPr txBox="1"/>
          <p:nvPr/>
        </p:nvSpPr>
        <p:spPr>
          <a:xfrm>
            <a:off x="5260726" y="160020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3</a:t>
            </a:r>
            <a:endParaRPr lang="en-US" sz="4000" dirty="0"/>
          </a:p>
        </p:txBody>
      </p:sp>
      <p:sp>
        <p:nvSpPr>
          <p:cNvPr id="11" name="Text 9"/>
          <p:cNvSpPr txBox="1"/>
          <p:nvPr/>
        </p:nvSpPr>
        <p:spPr>
          <a:xfrm>
            <a:off x="5260726" y="237744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Wired + wireless</a:t>
            </a:r>
            <a:endParaRPr lang="en-US" sz="1600" dirty="0"/>
          </a:p>
        </p:txBody>
      </p:sp>
      <p:sp>
        <p:nvSpPr>
          <p:cNvPr id="12" name="Shape 10"/>
          <p:cNvSpPr/>
          <p:nvPr/>
        </p:nvSpPr>
        <p:spPr>
          <a:xfrm>
            <a:off x="7342449" y="1463040"/>
            <a:ext cx="2036003" cy="2011680"/>
          </a:xfrm>
          <a:prstGeom prst="roundRect">
            <a:avLst>
              <a:gd name="adj" fmla="val 5455"/>
            </a:avLst>
          </a:prstGeom>
          <a:solidFill>
            <a:srgbClr val="EAF2F9"/>
          </a:solidFill>
          <a:ln w="12700">
            <a:solidFill>
              <a:srgbClr val="EAF2F9"/>
            </a:solidFill>
            <a:prstDash val="solid"/>
          </a:ln>
        </p:spPr>
      </p:sp>
      <p:sp>
        <p:nvSpPr>
          <p:cNvPr id="13" name="Text 11"/>
          <p:cNvSpPr txBox="1"/>
          <p:nvPr/>
        </p:nvSpPr>
        <p:spPr>
          <a:xfrm>
            <a:off x="7525329" y="160020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4</a:t>
            </a:r>
            <a:endParaRPr lang="en-US" sz="4000" dirty="0"/>
          </a:p>
        </p:txBody>
      </p:sp>
      <p:sp>
        <p:nvSpPr>
          <p:cNvPr id="14" name="Text 12"/>
          <p:cNvSpPr txBox="1"/>
          <p:nvPr/>
        </p:nvSpPr>
        <p:spPr>
          <a:xfrm>
            <a:off x="7525329" y="237744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DHCP, DNS, web, email</a:t>
            </a:r>
            <a:endParaRPr lang="en-US" sz="1600" dirty="0"/>
          </a:p>
        </p:txBody>
      </p:sp>
      <p:sp>
        <p:nvSpPr>
          <p:cNvPr id="15" name="Shape 13"/>
          <p:cNvSpPr/>
          <p:nvPr/>
        </p:nvSpPr>
        <p:spPr>
          <a:xfrm>
            <a:off x="9607052" y="1463040"/>
            <a:ext cx="2036003" cy="2011680"/>
          </a:xfrm>
          <a:prstGeom prst="roundRect">
            <a:avLst>
              <a:gd name="adj" fmla="val 5455"/>
            </a:avLst>
          </a:prstGeom>
          <a:solidFill>
            <a:srgbClr val="EAF2F9"/>
          </a:solidFill>
          <a:ln w="12700">
            <a:solidFill>
              <a:srgbClr val="EAF2F9"/>
            </a:solidFill>
            <a:prstDash val="solid"/>
          </a:ln>
        </p:spPr>
      </p:sp>
      <p:sp>
        <p:nvSpPr>
          <p:cNvPr id="16" name="Text 14"/>
          <p:cNvSpPr txBox="1"/>
          <p:nvPr/>
        </p:nvSpPr>
        <p:spPr>
          <a:xfrm>
            <a:off x="9789932" y="160020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5</a:t>
            </a:r>
            <a:endParaRPr lang="en-US" sz="4000" dirty="0"/>
          </a:p>
        </p:txBody>
      </p:sp>
      <p:sp>
        <p:nvSpPr>
          <p:cNvPr id="17" name="Text 15"/>
          <p:cNvSpPr txBox="1"/>
          <p:nvPr/>
        </p:nvSpPr>
        <p:spPr>
          <a:xfrm>
            <a:off x="9789932" y="237744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Secure a switch (IOS)</a:t>
            </a:r>
            <a:endParaRPr lang="en-US" sz="1600" dirty="0"/>
          </a:p>
        </p:txBody>
      </p:sp>
      <p:sp>
        <p:nvSpPr>
          <p:cNvPr id="18" name="Shape 16"/>
          <p:cNvSpPr/>
          <p:nvPr/>
        </p:nvSpPr>
        <p:spPr>
          <a:xfrm>
            <a:off x="548640" y="3703320"/>
            <a:ext cx="2036003" cy="2011680"/>
          </a:xfrm>
          <a:prstGeom prst="roundRect">
            <a:avLst>
              <a:gd name="adj" fmla="val 5455"/>
            </a:avLst>
          </a:prstGeom>
          <a:solidFill>
            <a:srgbClr val="E6F4F1"/>
          </a:solidFill>
          <a:ln w="12700">
            <a:solidFill>
              <a:srgbClr val="E6F4F1"/>
            </a:solidFill>
            <a:prstDash val="solid"/>
          </a:ln>
        </p:spPr>
      </p:sp>
      <p:sp>
        <p:nvSpPr>
          <p:cNvPr id="19" name="Text 17"/>
          <p:cNvSpPr txBox="1"/>
          <p:nvPr/>
        </p:nvSpPr>
        <p:spPr>
          <a:xfrm>
            <a:off x="731520" y="384048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6</a:t>
            </a:r>
            <a:endParaRPr lang="en-US" sz="4000" dirty="0"/>
          </a:p>
        </p:txBody>
      </p:sp>
      <p:sp>
        <p:nvSpPr>
          <p:cNvPr id="20" name="Text 18"/>
          <p:cNvSpPr txBox="1"/>
          <p:nvPr/>
        </p:nvSpPr>
        <p:spPr>
          <a:xfrm>
            <a:off x="731520" y="461772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Two LANs and a router</a:t>
            </a:r>
            <a:endParaRPr lang="en-US" sz="1600" dirty="0"/>
          </a:p>
        </p:txBody>
      </p:sp>
      <p:sp>
        <p:nvSpPr>
          <p:cNvPr id="21" name="Shape 19"/>
          <p:cNvSpPr/>
          <p:nvPr/>
        </p:nvSpPr>
        <p:spPr>
          <a:xfrm>
            <a:off x="2813243" y="3703320"/>
            <a:ext cx="2036003" cy="2011680"/>
          </a:xfrm>
          <a:prstGeom prst="roundRect">
            <a:avLst>
              <a:gd name="adj" fmla="val 5455"/>
            </a:avLst>
          </a:prstGeom>
          <a:solidFill>
            <a:srgbClr val="E6F4F1"/>
          </a:solidFill>
          <a:ln w="12700">
            <a:solidFill>
              <a:srgbClr val="E6F4F1"/>
            </a:solidFill>
            <a:prstDash val="solid"/>
          </a:ln>
        </p:spPr>
      </p:sp>
      <p:sp>
        <p:nvSpPr>
          <p:cNvPr id="22" name="Text 20"/>
          <p:cNvSpPr txBox="1"/>
          <p:nvPr/>
        </p:nvSpPr>
        <p:spPr>
          <a:xfrm>
            <a:off x="2996123" y="384048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7</a:t>
            </a:r>
            <a:endParaRPr lang="en-US" sz="4000" dirty="0"/>
          </a:p>
        </p:txBody>
      </p:sp>
      <p:sp>
        <p:nvSpPr>
          <p:cNvPr id="23" name="Text 21"/>
          <p:cNvSpPr txBox="1"/>
          <p:nvPr/>
        </p:nvSpPr>
        <p:spPr>
          <a:xfrm>
            <a:off x="2996123" y="461772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Two sites, static routes</a:t>
            </a:r>
            <a:endParaRPr lang="en-US" sz="1600" dirty="0"/>
          </a:p>
        </p:txBody>
      </p:sp>
      <p:sp>
        <p:nvSpPr>
          <p:cNvPr id="24" name="Shape 22"/>
          <p:cNvSpPr/>
          <p:nvPr/>
        </p:nvSpPr>
        <p:spPr>
          <a:xfrm>
            <a:off x="5077846" y="3703320"/>
            <a:ext cx="2036003" cy="2011680"/>
          </a:xfrm>
          <a:prstGeom prst="roundRect">
            <a:avLst>
              <a:gd name="adj" fmla="val 5455"/>
            </a:avLst>
          </a:prstGeom>
          <a:solidFill>
            <a:srgbClr val="E6F4F1"/>
          </a:solidFill>
          <a:ln w="12700">
            <a:solidFill>
              <a:srgbClr val="E6F4F1"/>
            </a:solidFill>
            <a:prstDash val="solid"/>
          </a:ln>
        </p:spPr>
      </p:sp>
      <p:sp>
        <p:nvSpPr>
          <p:cNvPr id="25" name="Text 23"/>
          <p:cNvSpPr txBox="1"/>
          <p:nvPr/>
        </p:nvSpPr>
        <p:spPr>
          <a:xfrm>
            <a:off x="5260726" y="384048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8</a:t>
            </a:r>
            <a:endParaRPr lang="en-US" sz="4000" dirty="0"/>
          </a:p>
        </p:txBody>
      </p:sp>
      <p:sp>
        <p:nvSpPr>
          <p:cNvPr id="26" name="Text 24"/>
          <p:cNvSpPr txBox="1"/>
          <p:nvPr/>
        </p:nvSpPr>
        <p:spPr>
          <a:xfrm>
            <a:off x="5260726" y="461772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VLANs</a:t>
            </a:r>
            <a:endParaRPr lang="en-US" sz="1600" dirty="0"/>
          </a:p>
        </p:txBody>
      </p:sp>
      <p:sp>
        <p:nvSpPr>
          <p:cNvPr id="27" name="Shape 25"/>
          <p:cNvSpPr/>
          <p:nvPr/>
        </p:nvSpPr>
        <p:spPr>
          <a:xfrm>
            <a:off x="7342449" y="3703320"/>
            <a:ext cx="2036003" cy="2011680"/>
          </a:xfrm>
          <a:prstGeom prst="roundRect">
            <a:avLst>
              <a:gd name="adj" fmla="val 5455"/>
            </a:avLst>
          </a:prstGeom>
          <a:solidFill>
            <a:srgbClr val="E6F4F1"/>
          </a:solidFill>
          <a:ln w="12700">
            <a:solidFill>
              <a:srgbClr val="E6F4F1"/>
            </a:solidFill>
            <a:prstDash val="solid"/>
          </a:ln>
        </p:spPr>
      </p:sp>
      <p:sp>
        <p:nvSpPr>
          <p:cNvPr id="28" name="Text 26"/>
          <p:cNvSpPr txBox="1"/>
          <p:nvPr/>
        </p:nvSpPr>
        <p:spPr>
          <a:xfrm>
            <a:off x="7525329" y="384048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9</a:t>
            </a:r>
            <a:endParaRPr lang="en-US" sz="4000" dirty="0"/>
          </a:p>
        </p:txBody>
      </p:sp>
      <p:sp>
        <p:nvSpPr>
          <p:cNvPr id="29" name="Text 27"/>
          <p:cNvSpPr txBox="1"/>
          <p:nvPr/>
        </p:nvSpPr>
        <p:spPr>
          <a:xfrm>
            <a:off x="7525329" y="461772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Linux users and permissions</a:t>
            </a:r>
            <a:endParaRPr lang="en-US" sz="1600" dirty="0"/>
          </a:p>
        </p:txBody>
      </p:sp>
      <p:sp>
        <p:nvSpPr>
          <p:cNvPr id="30" name="Shape 28"/>
          <p:cNvSpPr/>
          <p:nvPr/>
        </p:nvSpPr>
        <p:spPr>
          <a:xfrm>
            <a:off x="9607052" y="3703320"/>
            <a:ext cx="2036003" cy="2011680"/>
          </a:xfrm>
          <a:prstGeom prst="roundRect">
            <a:avLst>
              <a:gd name="adj" fmla="val 5455"/>
            </a:avLst>
          </a:prstGeom>
          <a:solidFill>
            <a:srgbClr val="E6F4F1"/>
          </a:solidFill>
          <a:ln w="12700">
            <a:solidFill>
              <a:srgbClr val="E6F4F1"/>
            </a:solidFill>
            <a:prstDash val="solid"/>
          </a:ln>
        </p:spPr>
      </p:sp>
      <p:sp>
        <p:nvSpPr>
          <p:cNvPr id="31" name="Text 29"/>
          <p:cNvSpPr txBox="1"/>
          <p:nvPr/>
        </p:nvSpPr>
        <p:spPr>
          <a:xfrm>
            <a:off x="9789932" y="3840480"/>
            <a:ext cx="914400" cy="731520"/>
          </a:xfrm>
          <a:prstGeom prst="rect">
            <a:avLst/>
          </a:prstGeom>
          <a:noFill/>
          <a:ln/>
        </p:spPr>
        <p:txBody>
          <a:bodyPr wrap="square" lIns="0" tIns="0" rIns="0" bIns="0" rtlCol="0" anchor="ctr"/>
          <a:lstStyle/>
          <a:p>
            <a:pPr indent="0" marL="0">
              <a:buNone/>
            </a:pPr>
            <a:r>
              <a:rPr lang="en-US" sz="4000" b="1" dirty="0">
                <a:solidFill>
                  <a:srgbClr val="20857B"/>
                </a:solidFill>
                <a:latin typeface="Cambria" pitchFamily="34" charset="0"/>
                <a:ea typeface="Cambria" pitchFamily="34" charset="-122"/>
                <a:cs typeface="Cambria" pitchFamily="34" charset="-120"/>
              </a:rPr>
              <a:t>10</a:t>
            </a:r>
            <a:endParaRPr lang="en-US" sz="4000" dirty="0"/>
          </a:p>
        </p:txBody>
      </p:sp>
      <p:sp>
        <p:nvSpPr>
          <p:cNvPr id="32" name="Text 30"/>
          <p:cNvSpPr txBox="1"/>
          <p:nvPr/>
        </p:nvSpPr>
        <p:spPr>
          <a:xfrm>
            <a:off x="9789932" y="4617720"/>
            <a:ext cx="1670243" cy="914400"/>
          </a:xfrm>
          <a:prstGeom prst="rect">
            <a:avLst/>
          </a:prstGeom>
          <a:noFill/>
          <a:ln/>
        </p:spPr>
        <p:txBody>
          <a:bodyPr wrap="square" lIns="0" tIns="0" rIns="0" bIns="0" rtlCol="0" anchor="t"/>
          <a:lstStyle/>
          <a:p>
            <a:pPr indent="0" marL="0">
              <a:buNone/>
            </a:pPr>
            <a:r>
              <a:rPr lang="en-US" sz="1600" b="1" dirty="0">
                <a:solidFill>
                  <a:srgbClr val="17334B"/>
                </a:solidFill>
                <a:latin typeface="Calibri" pitchFamily="34" charset="0"/>
                <a:ea typeface="Calibri" pitchFamily="34" charset="-122"/>
                <a:cs typeface="Calibri" pitchFamily="34" charset="-120"/>
              </a:rPr>
              <a:t>Troubleshooting challenge</a:t>
            </a:r>
            <a:endParaRPr lang="en-US" sz="1600" dirty="0"/>
          </a:p>
        </p:txBody>
      </p:sp>
      <p:sp>
        <p:nvSpPr>
          <p:cNvPr id="33" name="Text 31"/>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Each lab lists steps, commands, how to check it works and the evidence to capture. Teacher .pkt files (switch working, Two LANs, Three router design, dns) can extend the labs via Teams.</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2324F"/>
        </a:solidFill>
      </p:bgPr>
    </p:bg>
    <p:spTree>
      <p:nvGrpSpPr>
        <p:cNvPr id="1" name=""/>
        <p:cNvGrpSpPr/>
        <p:nvPr/>
      </p:nvGrpSpPr>
      <p:grpSpPr>
        <a:xfrm>
          <a:off x="0" y="0"/>
          <a:ext cx="0" cy="0"/>
          <a:chOff x="0" y="0"/>
          <a:chExt cx="0" cy="0"/>
        </a:xfrm>
      </p:grpSpPr>
      <p:sp>
        <p:nvSpPr>
          <p:cNvPr id="2" name="Text 0"/>
          <p:cNvSpPr txBox="1"/>
          <p:nvPr/>
        </p:nvSpPr>
        <p:spPr>
          <a:xfrm>
            <a:off x="548640" y="1097280"/>
            <a:ext cx="6400800" cy="914400"/>
          </a:xfrm>
          <a:prstGeom prst="rect">
            <a:avLst/>
          </a:prstGeom>
          <a:noFill/>
          <a:ln/>
        </p:spPr>
        <p:txBody>
          <a:bodyPr wrap="square" lIns="0" tIns="0" rIns="0" bIns="0"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Ready to deliver</a:t>
            </a:r>
            <a:endParaRPr lang="en-US" sz="4200" dirty="0"/>
          </a:p>
        </p:txBody>
      </p:sp>
      <p:sp>
        <p:nvSpPr>
          <p:cNvPr id="3" name="Text 1"/>
          <p:cNvSpPr txBox="1"/>
          <p:nvPr/>
        </p:nvSpPr>
        <p:spPr>
          <a:xfrm>
            <a:off x="548640" y="2194560"/>
            <a:ext cx="6035040" cy="3200400"/>
          </a:xfrm>
          <a:prstGeom prst="rect">
            <a:avLst/>
          </a:prstGeom>
          <a:noFill/>
          <a:ln/>
        </p:spPr>
        <p:txBody>
          <a:bodyPr wrap="square" lIns="635" tIns="635" rIns="635" bIns="635" rtlCol="0" anchor="t"/>
          <a:lstStyle/>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Share the start page link in Teams</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Lesson 1: tour the site and the Assignment guide</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Enrol students on NetAcad Packet Tracer</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Agree AI rules; collect AI-use logs with each assignment</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Use the quizzes as starters and exit checks</a:t>
            </a:r>
            <a:endParaRPr lang="en-US" sz="1800" dirty="0"/>
          </a:p>
        </p:txBody>
      </p:sp>
      <p:sp>
        <p:nvSpPr>
          <p:cNvPr id="4" name="Shape 2"/>
          <p:cNvSpPr/>
          <p:nvPr/>
        </p:nvSpPr>
        <p:spPr>
          <a:xfrm>
            <a:off x="6766560" y="1828800"/>
            <a:ext cx="4873752" cy="2423160"/>
          </a:xfrm>
          <a:prstGeom prst="roundRect">
            <a:avLst>
              <a:gd name="adj" fmla="val 5660"/>
            </a:avLst>
          </a:prstGeom>
          <a:solidFill>
            <a:srgbClr val="FFFFFF"/>
          </a:solidFill>
          <a:ln w="12700">
            <a:solidFill>
              <a:srgbClr val="FFFFFF"/>
            </a:solidFill>
            <a:prstDash val="solid"/>
          </a:ln>
        </p:spPr>
      </p:sp>
      <p:pic>
        <p:nvPicPr>
          <p:cNvPr id="5" name="Image 0" descr="/private/tmp/claude-501/-Users-johnaikeremiokha-code-Claude-Project/bf844d04-1b41-4e28-bbaa-8211504dbf91/scratchpad/deck/figs/hier_fig.png">    </p:cNvPr>
          <p:cNvPicPr>
            <a:picLocks noChangeAspect="1"/>
          </p:cNvPicPr>
          <p:nvPr/>
        </p:nvPicPr>
        <p:blipFill>
          <a:blip r:embed="rId1"/>
          <a:stretch>
            <a:fillRect/>
          </a:stretch>
        </p:blipFill>
        <p:spPr>
          <a:xfrm>
            <a:off x="6903720" y="1920240"/>
            <a:ext cx="4599432" cy="199712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19 Computer Networking: teacher delivery deck</dc:title>
  <dc:subject>PptxGenJS Presentation</dc:subject>
  <dc:creator>Unit 19 course team</dc:creator>
  <cp:lastModifiedBy>Unit 19 course team</cp:lastModifiedBy>
  <cp:revision>1</cp:revision>
  <dcterms:created xsi:type="dcterms:W3CDTF">2026-09-30T17:58:31Z</dcterms:created>
  <dcterms:modified xsi:type="dcterms:W3CDTF">2026-09-30T17:58:31Z</dcterms:modified>
</cp:coreProperties>
</file>