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Lst>
  <p:notesMasterIdLst>
    <p:notesMasterId r:id="rId3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notesMaster" Target="notesMasters/notesMaster1.xml"/><Relationship Id="rId36" Type="http://schemas.openxmlformats.org/officeDocument/2006/relationships/presProps" Target="presProps.xml"/><Relationship Id="rId37" Type="http://schemas.openxmlformats.org/officeDocument/2006/relationships/viewProps" Target="viewProps.xml"/><Relationship Id="rId38" Type="http://schemas.openxmlformats.org/officeDocument/2006/relationships/theme" Target="theme/theme1.xml"/><Relationship Id="rId3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 this deck supports delivery of content area 7 alongside the student course site (nigeriastudentcenter.github.io/btech/unit7/start.html).
Every lesson slide follows the college routine: starter, aim, teach, practical, task, check, flipped homework.
Speaker notes give teaching points, questions, differentiation, and the matching workbook section, practical and quiz.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the existing starters from Teams (Millionaire, Hollywood Squares, catchphrase, IP quiz).
Keep using the Microsoft Forms end-of-lesson checks from the detailed SOW; the site quizzes work as extra starters or homework.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Content area 7 is part of the T Level core, assessed by written examination together with other core content areas. Check the current specification and exam timetable with your awarding organisation.
7.3 Networks is the largest block (11 of 26 points) and takes roughly half the teaching weeks.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Model the PEEL-style developed point: point, explain, example/apply, link back.
Use the awarding organisation’s sample assessment materials and past papers for timed mocks; the site’s exam practice is original, not official.
Most common weakness: generic answers that ignore the scenario. Insist on naming the business in every point.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Tour the site in the first lesson. Show the download backup button on shared machines.
Ask students to complete the RAG checklist in the Course guide after each topic and screenshot it before one-to-ones.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page sends only the lesson ID; the notes and rules are held on the server.
The tutor runs on the college Azure service with usage limits. If it is offline, every other page still works.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Networks take about 14 weeks: keep one hands-on session every week or two so the theory stays concrete.
Cisco Academy weeks (IoT, week 4; week 14) can use the NetAcad courses as flipped or catch-up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Teach the column method first, then repeated division by 2 for denary to binary.
Question: why does a 1 TB drive show about 931 GiB in Windows?
Support: printed place-value grid. Stretch: two’s complement and binary shifts.
Videos (lesson NS): MrBrownCS Introduction to Binary, Binary–Decimal Conversions, Binary Addition, Signed Binary.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Emphasise features AND use: the exam asks why a system suits a scenario.
Question: why do embedded devices often go unpatched? (link to 7.6 resilience).
Stretch: quantum computers as an emerging type.
Videos (lesson H1): Embedded systems (MrBrownCS), Cisco Internet of Everything, Avi Rubin TED talk on hacking devices.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hierarchy: speed and cost per GB fall as capacity rises.
Question: a school laptop has 4 GB RAM and slows with many tabs. Why?
Support: labelled motherboard handout. Stretch: NVMe vs SATA SSD.
Videos (lesson H2): Main memory; Secondary storage; Buses; Registers.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Link features to effect: more cores help only when software is multi-threaded.
Thermal throttling: why laptops slow down when hot.
Raspberry Pi practical (week 7) is a good embedded-system bridge.
Video (lesson H2): Factors affecting CPU performance (MrBrownCS).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time slicing to explain multitasking on one core.
Question: why must a pacemaker use a real-time OS?
Stretch: kernel vs user mode; device drivers.
Video (lesson SW1): Operating System (MrBrownCS).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restoring from each backup type: full + last incremental chain vs full + one differential.
Question: why not defragment an SSD?
Links to 7.6 resilience (backup and recovery procedures).
Videos (lesson SW2): Utility software; Lossy and lossless compression.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Demonstrate in VS Code or Thonny: highlight, error squiggle, breakpoint.
Question: why would a games studio ship compiled code?
API extension: the Postman slides on Teams show how apps call cloud services.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licensing models: perpetual, subscription, open source, freeware.
Stretch: off-the-shelf vs bespoke software.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Question: why would a council use a MAN rather than leased WAN links?
Support: types table on the Learn page. Stretch: SAN and the difference from NAS.
Video (lesson N1): Network types and performance.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real examples: rural broadband by 4G/satellite; undersea fibre.
Question: when would you choose wired over Wi-Fi in an office?
Video (lesson N2): The Ethernet and Wi-Fi protocols.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angle: benefits and drawbacks for a named organisation.
Question: why does a thin client model suit a call centre?
Stretch: logical vs physical topology.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teacher’s cloud-with-cable-and-modem.pkt file for the practical.
Question: what happens to your traffic between your router and a US website?
Starter idea: the submarine cable map.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Build the envelope-in-a-parcel analogy for encapsulation.
Question: at which layer does a web browser work? A cable?
Video (lesson N5): Network protocols and the 4-layer model.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packet-strip starter makes sequence numbers and loss memorable.
Question: why can packets arrive out of order?
Video (lesson N6): Check digits and parity bits.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Run the command-line practical live first: students record their own IP, gateway, DHCP and DNS servers.
Question: which email protocol suits someone with a phone and a laptop? (IMAP)
Videos (lesson N7): TCP, IP, HTTP/S and FTP; Email protocols.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Worked example: 400 Mb at 50 Mbps = 8 s; watch bits vs bytes.
Use tracert and ping times from Practical 5 to show latency.
Stretch: QoS prioritising voice and video.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spec lists seven key features by name: students should learn them all.
Question: why do schools virtualise their test servers?
Exam practice 2 has a 9-mark virtualisation question.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Teach the split exactly as the specification: IaaS client manages application software, system software, runtime, data and user accounts; PaaS client manages application software, data and user accounts; SaaS client manages user accounts and data.
Benefits: portability, elasticity, fewer storage limits, cost effectiveness.
Question: which model for a developer who does not want to patch servers? (PaaS)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Evaluate by cost vs risk: a hospital needs a hot site; a café may rely on cloud backups.
Videos (lesson R1): Cisco Anatomy of an IoT Attack; Anatomy of an Attack; Port of Long Beach automated terminal.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Map: 1–3 lesson H1/H2 · 4 NS · 5 N7 · 6–7 N4 · 8 N7 · 9 V1 · 10 C1 · 11 R1 · 12 H1.
Anti-static precautions and unplugging are essential for Practical 1.
Only run network commands on the college lab network.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Weeks 32–33: use the Course guide RAG checklist to target revision; students re-take quizzes until green.
Exam practice 1 and 2 on the site, then an official sample paper under timed conditions.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Site: nigeriastudentcenter.github.io/btech/unit7/start.html
The AI tutor depends on the college Azure subscription being active; the rest of the site works without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slideLayout" Target="../slideLayouts/slideLayout1.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slideLayout" Target="../slideLayouts/slideLayout1.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slideLayout" Target="../slideLayouts/slideLayout1.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slideLayout" Target="../slideLayouts/slideLayout1.xml"/><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slideLayout" Target="../slideLayouts/slideLayout1.xml"/><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slideLayout" Target="../slideLayouts/slideLayout1.xml"/><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slideLayout" Target="../slideLayouts/slideLayout1.xml"/><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image" Target="../media/image-28-2.png"/><Relationship Id="rId3" Type="http://schemas.openxmlformats.org/officeDocument/2006/relationships/slideLayout" Target="../slideLayouts/slideLayout1.xml"/><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1.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image" Target="../media/image-30-2.png"/><Relationship Id="rId3" Type="http://schemas.openxmlformats.org/officeDocument/2006/relationships/slideLayout" Target="../slideLayouts/slideLayout1.xml"/><Relationship Id="rId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4304A"/>
        </a:solidFill>
      </p:bgPr>
    </p:bg>
    <p:spTree>
      <p:nvGrpSpPr>
        <p:cNvPr id="1" name=""/>
        <p:cNvGrpSpPr/>
        <p:nvPr/>
      </p:nvGrpSpPr>
      <p:grpSpPr>
        <a:xfrm>
          <a:off x="0" y="0"/>
          <a:ext cx="0" cy="0"/>
          <a:chOff x="0" y="0"/>
          <a:chExt cx="0" cy="0"/>
        </a:xfrm>
      </p:grpSpPr>
      <p:sp>
        <p:nvSpPr>
          <p:cNvPr id="2" name="Text 0"/>
          <p:cNvSpPr txBox="1"/>
          <p:nvPr/>
        </p:nvSpPr>
        <p:spPr>
          <a:xfrm>
            <a:off x="548640" y="1097280"/>
            <a:ext cx="5486400" cy="548640"/>
          </a:xfrm>
          <a:prstGeom prst="rect">
            <a:avLst/>
          </a:prstGeom>
          <a:noFill/>
          <a:ln/>
        </p:spPr>
        <p:txBody>
          <a:bodyPr wrap="square" lIns="0" tIns="0" rIns="0" bIns="0" rtlCol="0" anchor="ctr"/>
          <a:lstStyle/>
          <a:p>
            <a:pPr indent="0" marL="0">
              <a:buNone/>
            </a:pPr>
            <a:r>
              <a:rPr lang="en-US" sz="2000" b="1" dirty="0">
                <a:solidFill>
                  <a:srgbClr val="D9772B"/>
                </a:solidFill>
                <a:latin typeface="Calibri" pitchFamily="34" charset="0"/>
                <a:ea typeface="Calibri" pitchFamily="34" charset="-122"/>
                <a:cs typeface="Calibri" pitchFamily="34" charset="-120"/>
              </a:rPr>
              <a:t>Content area 7</a:t>
            </a:r>
            <a:endParaRPr lang="en-US" sz="2000" dirty="0"/>
          </a:p>
        </p:txBody>
      </p:sp>
      <p:sp>
        <p:nvSpPr>
          <p:cNvPr id="3" name="Text 1"/>
          <p:cNvSpPr txBox="1"/>
          <p:nvPr/>
        </p:nvSpPr>
        <p:spPr>
          <a:xfrm>
            <a:off x="548640" y="1600200"/>
            <a:ext cx="5852160" cy="1371600"/>
          </a:xfrm>
          <a:prstGeom prst="rect">
            <a:avLst/>
          </a:prstGeom>
          <a:noFill/>
          <a:ln/>
        </p:spPr>
        <p:txBody>
          <a:bodyPr wrap="square" lIns="0" tIns="0" rIns="0" bIns="0" rtlCol="0" anchor="t"/>
          <a:lstStyle/>
          <a:p>
            <a:pPr indent="0" marL="0">
              <a:buNone/>
            </a:pPr>
            <a:r>
              <a:rPr lang="en-US" sz="4800" b="1" dirty="0">
                <a:solidFill>
                  <a:srgbClr val="FFFFFF"/>
                </a:solidFill>
                <a:latin typeface="Cambria" pitchFamily="34" charset="0"/>
                <a:ea typeface="Cambria" pitchFamily="34" charset="-122"/>
                <a:cs typeface="Cambria" pitchFamily="34" charset="-120"/>
              </a:rPr>
              <a:t>Digital environments</a:t>
            </a:r>
            <a:endParaRPr lang="en-US" sz="4800" dirty="0"/>
          </a:p>
        </p:txBody>
      </p:sp>
      <p:sp>
        <p:nvSpPr>
          <p:cNvPr id="4" name="Text 2"/>
          <p:cNvSpPr txBox="1"/>
          <p:nvPr/>
        </p:nvSpPr>
        <p:spPr>
          <a:xfrm>
            <a:off x="548640" y="3337560"/>
            <a:ext cx="5669280" cy="731520"/>
          </a:xfrm>
          <a:prstGeom prst="rect">
            <a:avLst/>
          </a:prstGeom>
          <a:noFill/>
          <a:ln/>
        </p:spPr>
        <p:txBody>
          <a:bodyPr wrap="square" lIns="0" tIns="0" rIns="0" bIns="0" rtlCol="0" anchor="t"/>
          <a:lstStyle/>
          <a:p>
            <a:pPr indent="0" marL="0">
              <a:buNone/>
            </a:pPr>
            <a:r>
              <a:rPr lang="en-US" sz="1800" dirty="0">
                <a:solidFill>
                  <a:srgbClr val="CADCFC"/>
                </a:solidFill>
                <a:latin typeface="Calibri" pitchFamily="34" charset="0"/>
                <a:ea typeface="Calibri" pitchFamily="34" charset="-122"/>
                <a:cs typeface="Calibri" pitchFamily="34" charset="-120"/>
              </a:rPr>
              <a:t>Teacher delivery deck · T Level Digital Production, Design and Development (core)</a:t>
            </a:r>
            <a:endParaRPr lang="en-US" sz="1800" dirty="0"/>
          </a:p>
        </p:txBody>
      </p:sp>
      <p:sp>
        <p:nvSpPr>
          <p:cNvPr id="5" name="Text 3"/>
          <p:cNvSpPr txBox="1"/>
          <p:nvPr/>
        </p:nvSpPr>
        <p:spPr>
          <a:xfrm>
            <a:off x="548640" y="4206240"/>
            <a:ext cx="5669280" cy="457200"/>
          </a:xfrm>
          <a:prstGeom prst="rect">
            <a:avLst/>
          </a:prstGeom>
          <a:noFill/>
          <a:ln/>
        </p:spPr>
        <p:txBody>
          <a:bodyPr wrap="square" lIns="0" tIns="0" rIns="0" bIns="0" rtlCol="0" anchor="ctr"/>
          <a:lstStyle/>
          <a:p>
            <a:pPr indent="0" marL="0">
              <a:buNone/>
            </a:pPr>
            <a:r>
              <a:rPr lang="en-US" sz="1600" i="1" dirty="0">
                <a:solidFill>
                  <a:srgbClr val="FFFFFF"/>
                </a:solidFill>
                <a:latin typeface="Calibri" pitchFamily="34" charset="0"/>
                <a:ea typeface="Calibri" pitchFamily="34" charset="-122"/>
                <a:cs typeface="Calibri" pitchFamily="34" charset="-120"/>
              </a:rPr>
              <a:t>Hardware · Software · Networks · Virtual · Cloud · Resilience</a:t>
            </a:r>
            <a:endParaRPr lang="en-US" sz="1600" dirty="0"/>
          </a:p>
        </p:txBody>
      </p:sp>
      <p:sp>
        <p:nvSpPr>
          <p:cNvPr id="6" name="Shape 4"/>
          <p:cNvSpPr/>
          <p:nvPr/>
        </p:nvSpPr>
        <p:spPr>
          <a:xfrm>
            <a:off x="6309360" y="1809549"/>
            <a:ext cx="5394960" cy="1958741"/>
          </a:xfrm>
          <a:prstGeom prst="roundRect">
            <a:avLst>
              <a:gd name="adj" fmla="val 7002"/>
            </a:avLst>
          </a:prstGeom>
          <a:solidFill>
            <a:srgbClr val="FFFFFF"/>
          </a:solidFill>
          <a:ln w="12700">
            <a:solidFill>
              <a:srgbClr val="FFFFFF"/>
            </a:solidFill>
            <a:prstDash val="solid"/>
          </a:ln>
        </p:spPr>
      </p:sp>
      <p:pic>
        <p:nvPicPr>
          <p:cNvPr id="7" name="Image 0" descr="/private/tmp/claude-501/-Users-johnaikeremiokha-code-Claude-Project/bf844d04-1b41-4e28-bbaa-8211504dbf91/scratchpad/deck/figs7/four_kinds_of_physical_computer.png">    </p:cNvPr>
          <p:cNvPicPr>
            <a:picLocks noChangeAspect="1"/>
          </p:cNvPicPr>
          <p:nvPr/>
        </p:nvPicPr>
        <p:blipFill>
          <a:blip r:embed="rId1"/>
          <a:stretch>
            <a:fillRect/>
          </a:stretch>
        </p:blipFill>
        <p:spPr>
          <a:xfrm>
            <a:off x="6446520" y="1946709"/>
            <a:ext cx="5120640" cy="168442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548640" y="411480"/>
            <a:ext cx="11094415" cy="731520"/>
          </a:xfrm>
          <a:prstGeom prst="rect">
            <a:avLst/>
          </a:prstGeom>
          <a:noFill/>
          <a:ln/>
        </p:spPr>
        <p:txBody>
          <a:bodyPr wrap="square" lIns="0" tIns="0" rIns="0" bIns="0" rtlCol="0" anchor="ctr"/>
          <a:lstStyle/>
          <a:p>
            <a:pPr indent="0" marL="0">
              <a:buNone/>
            </a:pPr>
            <a:r>
              <a:rPr lang="en-US" sz="3200" b="1" dirty="0">
                <a:solidFill>
                  <a:srgbClr val="17334B"/>
                </a:solidFill>
                <a:latin typeface="Cambria" pitchFamily="34" charset="0"/>
                <a:ea typeface="Cambria" pitchFamily="34" charset="-122"/>
                <a:cs typeface="Cambria" pitchFamily="34" charset="-120"/>
              </a:rPr>
              <a:t>How each lesson runs</a:t>
            </a:r>
            <a:endParaRPr lang="en-US" sz="3200" dirty="0"/>
          </a:p>
        </p:txBody>
      </p:sp>
      <p:sp>
        <p:nvSpPr>
          <p:cNvPr id="3" name="Shape 1"/>
          <p:cNvSpPr/>
          <p:nvPr/>
        </p:nvSpPr>
        <p:spPr>
          <a:xfrm>
            <a:off x="548640" y="1554480"/>
            <a:ext cx="1467351" cy="2011680"/>
          </a:xfrm>
          <a:prstGeom prst="roundRect">
            <a:avLst>
              <a:gd name="adj" fmla="val 6232"/>
            </a:avLst>
          </a:prstGeom>
          <a:solidFill>
            <a:srgbClr val="E6F4EE"/>
          </a:solidFill>
          <a:ln w="12700">
            <a:solidFill>
              <a:srgbClr val="C9D7E3"/>
            </a:solidFill>
            <a:prstDash val="solid"/>
          </a:ln>
        </p:spPr>
      </p:sp>
      <p:sp>
        <p:nvSpPr>
          <p:cNvPr id="4" name="Shape 2"/>
          <p:cNvSpPr/>
          <p:nvPr/>
        </p:nvSpPr>
        <p:spPr>
          <a:xfrm>
            <a:off x="962275" y="1737360"/>
            <a:ext cx="640080" cy="640080"/>
          </a:xfrm>
          <a:prstGeom prst="ellipse">
            <a:avLst/>
          </a:prstGeom>
          <a:solidFill>
            <a:srgbClr val="14304A"/>
          </a:solidFill>
          <a:ln w="12700">
            <a:solidFill>
              <a:srgbClr val="14304A"/>
            </a:solidFill>
            <a:prstDash val="solid"/>
          </a:ln>
        </p:spPr>
      </p:sp>
      <p:sp>
        <p:nvSpPr>
          <p:cNvPr id="5" name="Text 3"/>
          <p:cNvSpPr txBox="1"/>
          <p:nvPr/>
        </p:nvSpPr>
        <p:spPr>
          <a:xfrm>
            <a:off x="962275" y="17373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1</a:t>
            </a:r>
            <a:endParaRPr lang="en-US" sz="1800" dirty="0"/>
          </a:p>
        </p:txBody>
      </p:sp>
      <p:sp>
        <p:nvSpPr>
          <p:cNvPr id="6" name="Text 4"/>
          <p:cNvSpPr txBox="1"/>
          <p:nvPr/>
        </p:nvSpPr>
        <p:spPr>
          <a:xfrm>
            <a:off x="640080" y="2514600"/>
            <a:ext cx="1284471" cy="1234440"/>
          </a:xfrm>
          <a:prstGeom prst="rect">
            <a:avLst/>
          </a:prstGeom>
          <a:noFill/>
          <a:ln/>
        </p:spPr>
        <p:txBody>
          <a:bodyPr wrap="square" lIns="0" tIns="0" rIns="0" bIns="0" rtlCol="0" anchor="t"/>
          <a:lstStyle/>
          <a:p>
            <a:pPr algn="ctr" indent="0" marL="0">
              <a:buNone/>
            </a:pPr>
            <a:r>
              <a:rPr lang="en-US" sz="1500" b="1" dirty="0">
                <a:solidFill>
                  <a:srgbClr val="14304A"/>
                </a:solidFill>
                <a:latin typeface="Calibri" pitchFamily="34" charset="0"/>
                <a:ea typeface="Calibri" pitchFamily="34" charset="-122"/>
                <a:cs typeface="Calibri" pitchFamily="34" charset="-120"/>
              </a:rPr>
              <a:t>Starter</a:t>
            </a:r>
            <a:endParaRPr lang="en-US" sz="1500" dirty="0"/>
          </a:p>
          <a:p>
            <a:pPr algn="ctr" indent="0" marL="0">
              <a:buNone/>
            </a:pPr>
            <a:r>
              <a:rPr lang="en-US" sz="1200" dirty="0">
                <a:solidFill>
                  <a:srgbClr val="17334B"/>
                </a:solidFill>
                <a:latin typeface="Calibri" pitchFamily="34" charset="0"/>
                <a:ea typeface="Calibri" pitchFamily="34" charset="-122"/>
                <a:cs typeface="Calibri" pitchFamily="34" charset="-120"/>
              </a:rPr>
              <a:t>5 min hook or recap quiz</a:t>
            </a:r>
            <a:endParaRPr lang="en-US" sz="1500" dirty="0"/>
          </a:p>
        </p:txBody>
      </p:sp>
      <p:sp>
        <p:nvSpPr>
          <p:cNvPr id="7" name="Shape 5"/>
          <p:cNvSpPr/>
          <p:nvPr/>
        </p:nvSpPr>
        <p:spPr>
          <a:xfrm>
            <a:off x="2153151" y="1554480"/>
            <a:ext cx="1467351" cy="2011680"/>
          </a:xfrm>
          <a:prstGeom prst="roundRect">
            <a:avLst>
              <a:gd name="adj" fmla="val 6232"/>
            </a:avLst>
          </a:prstGeom>
          <a:solidFill>
            <a:srgbClr val="EAF2F9"/>
          </a:solidFill>
          <a:ln w="12700">
            <a:solidFill>
              <a:srgbClr val="C9D7E3"/>
            </a:solidFill>
            <a:prstDash val="solid"/>
          </a:ln>
        </p:spPr>
      </p:sp>
      <p:sp>
        <p:nvSpPr>
          <p:cNvPr id="8" name="Shape 6"/>
          <p:cNvSpPr/>
          <p:nvPr/>
        </p:nvSpPr>
        <p:spPr>
          <a:xfrm>
            <a:off x="2566786" y="1737360"/>
            <a:ext cx="640080" cy="640080"/>
          </a:xfrm>
          <a:prstGeom prst="ellipse">
            <a:avLst/>
          </a:prstGeom>
          <a:solidFill>
            <a:srgbClr val="14304A"/>
          </a:solidFill>
          <a:ln w="12700">
            <a:solidFill>
              <a:srgbClr val="14304A"/>
            </a:solidFill>
            <a:prstDash val="solid"/>
          </a:ln>
        </p:spPr>
      </p:sp>
      <p:sp>
        <p:nvSpPr>
          <p:cNvPr id="9" name="Text 7"/>
          <p:cNvSpPr txBox="1"/>
          <p:nvPr/>
        </p:nvSpPr>
        <p:spPr>
          <a:xfrm>
            <a:off x="2566786" y="17373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2</a:t>
            </a:r>
            <a:endParaRPr lang="en-US" sz="1800" dirty="0"/>
          </a:p>
        </p:txBody>
      </p:sp>
      <p:sp>
        <p:nvSpPr>
          <p:cNvPr id="10" name="Text 8"/>
          <p:cNvSpPr txBox="1"/>
          <p:nvPr/>
        </p:nvSpPr>
        <p:spPr>
          <a:xfrm>
            <a:off x="2244591" y="2514600"/>
            <a:ext cx="1284471" cy="1234440"/>
          </a:xfrm>
          <a:prstGeom prst="rect">
            <a:avLst/>
          </a:prstGeom>
          <a:noFill/>
          <a:ln/>
        </p:spPr>
        <p:txBody>
          <a:bodyPr wrap="square" lIns="0" tIns="0" rIns="0" bIns="0" rtlCol="0" anchor="t"/>
          <a:lstStyle/>
          <a:p>
            <a:pPr algn="ctr" indent="0" marL="0">
              <a:buNone/>
            </a:pPr>
            <a:r>
              <a:rPr lang="en-US" sz="1500" b="1" dirty="0">
                <a:solidFill>
                  <a:srgbClr val="14304A"/>
                </a:solidFill>
                <a:latin typeface="Calibri" pitchFamily="34" charset="0"/>
                <a:ea typeface="Calibri" pitchFamily="34" charset="-122"/>
                <a:cs typeface="Calibri" pitchFamily="34" charset="-120"/>
              </a:rPr>
              <a:t>Aim</a:t>
            </a:r>
            <a:endParaRPr lang="en-US" sz="1500" dirty="0"/>
          </a:p>
          <a:p>
            <a:pPr algn="ctr" indent="0" marL="0">
              <a:buNone/>
            </a:pPr>
            <a:r>
              <a:rPr lang="en-US" sz="1200" dirty="0">
                <a:solidFill>
                  <a:srgbClr val="17334B"/>
                </a:solidFill>
                <a:latin typeface="Calibri" pitchFamily="34" charset="0"/>
                <a:ea typeface="Calibri" pitchFamily="34" charset="-122"/>
                <a:cs typeface="Calibri" pitchFamily="34" charset="-120"/>
              </a:rPr>
              <a:t>share the aim and the spec point</a:t>
            </a:r>
            <a:endParaRPr lang="en-US" sz="1500" dirty="0"/>
          </a:p>
        </p:txBody>
      </p:sp>
      <p:sp>
        <p:nvSpPr>
          <p:cNvPr id="11" name="Shape 9"/>
          <p:cNvSpPr/>
          <p:nvPr/>
        </p:nvSpPr>
        <p:spPr>
          <a:xfrm>
            <a:off x="3757661" y="1554480"/>
            <a:ext cx="1467351" cy="2011680"/>
          </a:xfrm>
          <a:prstGeom prst="roundRect">
            <a:avLst>
              <a:gd name="adj" fmla="val 6232"/>
            </a:avLst>
          </a:prstGeom>
          <a:solidFill>
            <a:srgbClr val="E6F4EE"/>
          </a:solidFill>
          <a:ln w="12700">
            <a:solidFill>
              <a:srgbClr val="C9D7E3"/>
            </a:solidFill>
            <a:prstDash val="solid"/>
          </a:ln>
        </p:spPr>
      </p:sp>
      <p:sp>
        <p:nvSpPr>
          <p:cNvPr id="12" name="Shape 10"/>
          <p:cNvSpPr/>
          <p:nvPr/>
        </p:nvSpPr>
        <p:spPr>
          <a:xfrm>
            <a:off x="4171297" y="1737360"/>
            <a:ext cx="640080" cy="640080"/>
          </a:xfrm>
          <a:prstGeom prst="ellipse">
            <a:avLst/>
          </a:prstGeom>
          <a:solidFill>
            <a:srgbClr val="14304A"/>
          </a:solidFill>
          <a:ln w="12700">
            <a:solidFill>
              <a:srgbClr val="14304A"/>
            </a:solidFill>
            <a:prstDash val="solid"/>
          </a:ln>
        </p:spPr>
      </p:sp>
      <p:sp>
        <p:nvSpPr>
          <p:cNvPr id="13" name="Text 11"/>
          <p:cNvSpPr txBox="1"/>
          <p:nvPr/>
        </p:nvSpPr>
        <p:spPr>
          <a:xfrm>
            <a:off x="4171297" y="17373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3</a:t>
            </a:r>
            <a:endParaRPr lang="en-US" sz="1800" dirty="0"/>
          </a:p>
        </p:txBody>
      </p:sp>
      <p:sp>
        <p:nvSpPr>
          <p:cNvPr id="14" name="Text 12"/>
          <p:cNvSpPr txBox="1"/>
          <p:nvPr/>
        </p:nvSpPr>
        <p:spPr>
          <a:xfrm>
            <a:off x="3849101" y="2514600"/>
            <a:ext cx="1284471" cy="1234440"/>
          </a:xfrm>
          <a:prstGeom prst="rect">
            <a:avLst/>
          </a:prstGeom>
          <a:noFill/>
          <a:ln/>
        </p:spPr>
        <p:txBody>
          <a:bodyPr wrap="square" lIns="0" tIns="0" rIns="0" bIns="0" rtlCol="0" anchor="t"/>
          <a:lstStyle/>
          <a:p>
            <a:pPr algn="ctr" indent="0" marL="0">
              <a:buNone/>
            </a:pPr>
            <a:r>
              <a:rPr lang="en-US" sz="1500" b="1" dirty="0">
                <a:solidFill>
                  <a:srgbClr val="14304A"/>
                </a:solidFill>
                <a:latin typeface="Calibri" pitchFamily="34" charset="0"/>
                <a:ea typeface="Calibri" pitchFamily="34" charset="-122"/>
                <a:cs typeface="Calibri" pitchFamily="34" charset="-120"/>
              </a:rPr>
              <a:t>Teach</a:t>
            </a:r>
            <a:endParaRPr lang="en-US" sz="1500" dirty="0"/>
          </a:p>
          <a:p>
            <a:pPr algn="ctr" indent="0" marL="0">
              <a:buNone/>
            </a:pPr>
            <a:r>
              <a:rPr lang="en-US" sz="1200" dirty="0">
                <a:solidFill>
                  <a:srgbClr val="17334B"/>
                </a:solidFill>
                <a:latin typeface="Calibri" pitchFamily="34" charset="0"/>
                <a:ea typeface="Calibri" pitchFamily="34" charset="-122"/>
                <a:cs typeface="Calibri" pitchFamily="34" charset="-120"/>
              </a:rPr>
              <a:t>diagram-led explanation with questioning</a:t>
            </a:r>
            <a:endParaRPr lang="en-US" sz="1500" dirty="0"/>
          </a:p>
        </p:txBody>
      </p:sp>
      <p:sp>
        <p:nvSpPr>
          <p:cNvPr id="15" name="Shape 13"/>
          <p:cNvSpPr/>
          <p:nvPr/>
        </p:nvSpPr>
        <p:spPr>
          <a:xfrm>
            <a:off x="5362172" y="1554480"/>
            <a:ext cx="1467351" cy="2011680"/>
          </a:xfrm>
          <a:prstGeom prst="roundRect">
            <a:avLst>
              <a:gd name="adj" fmla="val 6232"/>
            </a:avLst>
          </a:prstGeom>
          <a:solidFill>
            <a:srgbClr val="EAF2F9"/>
          </a:solidFill>
          <a:ln w="12700">
            <a:solidFill>
              <a:srgbClr val="C9D7E3"/>
            </a:solidFill>
            <a:prstDash val="solid"/>
          </a:ln>
        </p:spPr>
      </p:sp>
      <p:sp>
        <p:nvSpPr>
          <p:cNvPr id="16" name="Shape 14"/>
          <p:cNvSpPr/>
          <p:nvPr/>
        </p:nvSpPr>
        <p:spPr>
          <a:xfrm>
            <a:off x="5775808" y="1737360"/>
            <a:ext cx="640080" cy="640080"/>
          </a:xfrm>
          <a:prstGeom prst="ellipse">
            <a:avLst/>
          </a:prstGeom>
          <a:solidFill>
            <a:srgbClr val="14304A"/>
          </a:solidFill>
          <a:ln w="12700">
            <a:solidFill>
              <a:srgbClr val="14304A"/>
            </a:solidFill>
            <a:prstDash val="solid"/>
          </a:ln>
        </p:spPr>
      </p:sp>
      <p:sp>
        <p:nvSpPr>
          <p:cNvPr id="17" name="Text 15"/>
          <p:cNvSpPr txBox="1"/>
          <p:nvPr/>
        </p:nvSpPr>
        <p:spPr>
          <a:xfrm>
            <a:off x="5775808" y="17373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4</a:t>
            </a:r>
            <a:endParaRPr lang="en-US" sz="1800" dirty="0"/>
          </a:p>
        </p:txBody>
      </p:sp>
      <p:sp>
        <p:nvSpPr>
          <p:cNvPr id="18" name="Text 16"/>
          <p:cNvSpPr txBox="1"/>
          <p:nvPr/>
        </p:nvSpPr>
        <p:spPr>
          <a:xfrm>
            <a:off x="5453612" y="2514600"/>
            <a:ext cx="1284471" cy="1234440"/>
          </a:xfrm>
          <a:prstGeom prst="rect">
            <a:avLst/>
          </a:prstGeom>
          <a:noFill/>
          <a:ln/>
        </p:spPr>
        <p:txBody>
          <a:bodyPr wrap="square" lIns="0" tIns="0" rIns="0" bIns="0" rtlCol="0" anchor="t"/>
          <a:lstStyle/>
          <a:p>
            <a:pPr algn="ctr" indent="0" marL="0">
              <a:buNone/>
            </a:pPr>
            <a:r>
              <a:rPr lang="en-US" sz="1500" b="1" dirty="0">
                <a:solidFill>
                  <a:srgbClr val="14304A"/>
                </a:solidFill>
                <a:latin typeface="Calibri" pitchFamily="34" charset="0"/>
                <a:ea typeface="Calibri" pitchFamily="34" charset="-122"/>
                <a:cs typeface="Calibri" pitchFamily="34" charset="-120"/>
              </a:rPr>
              <a:t>Practical</a:t>
            </a:r>
            <a:endParaRPr lang="en-US" sz="1500" dirty="0"/>
          </a:p>
          <a:p>
            <a:pPr algn="ctr" indent="0" marL="0">
              <a:buNone/>
            </a:pPr>
            <a:r>
              <a:rPr lang="en-US" sz="1200" dirty="0">
                <a:solidFill>
                  <a:srgbClr val="17334B"/>
                </a:solidFill>
                <a:latin typeface="Calibri" pitchFamily="34" charset="0"/>
                <a:ea typeface="Calibri" pitchFamily="34" charset="-122"/>
                <a:cs typeface="Calibri" pitchFamily="34" charset="-120"/>
              </a:rPr>
              <a:t>hands-on task or Packet Tracer</a:t>
            </a:r>
            <a:endParaRPr lang="en-US" sz="1500" dirty="0"/>
          </a:p>
        </p:txBody>
      </p:sp>
      <p:sp>
        <p:nvSpPr>
          <p:cNvPr id="19" name="Shape 17"/>
          <p:cNvSpPr/>
          <p:nvPr/>
        </p:nvSpPr>
        <p:spPr>
          <a:xfrm>
            <a:off x="6966683" y="1554480"/>
            <a:ext cx="1467351" cy="2011680"/>
          </a:xfrm>
          <a:prstGeom prst="roundRect">
            <a:avLst>
              <a:gd name="adj" fmla="val 6232"/>
            </a:avLst>
          </a:prstGeom>
          <a:solidFill>
            <a:srgbClr val="E6F4EE"/>
          </a:solidFill>
          <a:ln w="12700">
            <a:solidFill>
              <a:srgbClr val="C9D7E3"/>
            </a:solidFill>
            <a:prstDash val="solid"/>
          </a:ln>
        </p:spPr>
      </p:sp>
      <p:sp>
        <p:nvSpPr>
          <p:cNvPr id="20" name="Shape 18"/>
          <p:cNvSpPr/>
          <p:nvPr/>
        </p:nvSpPr>
        <p:spPr>
          <a:xfrm>
            <a:off x="7380318" y="1737360"/>
            <a:ext cx="640080" cy="640080"/>
          </a:xfrm>
          <a:prstGeom prst="ellipse">
            <a:avLst/>
          </a:prstGeom>
          <a:solidFill>
            <a:srgbClr val="14304A"/>
          </a:solidFill>
          <a:ln w="12700">
            <a:solidFill>
              <a:srgbClr val="14304A"/>
            </a:solidFill>
            <a:prstDash val="solid"/>
          </a:ln>
        </p:spPr>
      </p:sp>
      <p:sp>
        <p:nvSpPr>
          <p:cNvPr id="21" name="Text 19"/>
          <p:cNvSpPr txBox="1"/>
          <p:nvPr/>
        </p:nvSpPr>
        <p:spPr>
          <a:xfrm>
            <a:off x="7380318" y="17373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5</a:t>
            </a:r>
            <a:endParaRPr lang="en-US" sz="1800" dirty="0"/>
          </a:p>
        </p:txBody>
      </p:sp>
      <p:sp>
        <p:nvSpPr>
          <p:cNvPr id="22" name="Text 20"/>
          <p:cNvSpPr txBox="1"/>
          <p:nvPr/>
        </p:nvSpPr>
        <p:spPr>
          <a:xfrm>
            <a:off x="7058123" y="2514600"/>
            <a:ext cx="1284471" cy="1234440"/>
          </a:xfrm>
          <a:prstGeom prst="rect">
            <a:avLst/>
          </a:prstGeom>
          <a:noFill/>
          <a:ln/>
        </p:spPr>
        <p:txBody>
          <a:bodyPr wrap="square" lIns="0" tIns="0" rIns="0" bIns="0" rtlCol="0" anchor="t"/>
          <a:lstStyle/>
          <a:p>
            <a:pPr algn="ctr" indent="0" marL="0">
              <a:buNone/>
            </a:pPr>
            <a:r>
              <a:rPr lang="en-US" sz="1500" b="1" dirty="0">
                <a:solidFill>
                  <a:srgbClr val="14304A"/>
                </a:solidFill>
                <a:latin typeface="Calibri" pitchFamily="34" charset="0"/>
                <a:ea typeface="Calibri" pitchFamily="34" charset="-122"/>
                <a:cs typeface="Calibri" pitchFamily="34" charset="-120"/>
              </a:rPr>
              <a:t>Task</a:t>
            </a:r>
            <a:endParaRPr lang="en-US" sz="1500" dirty="0"/>
          </a:p>
          <a:p>
            <a:pPr algn="ctr" indent="0" marL="0">
              <a:buNone/>
            </a:pPr>
            <a:r>
              <a:rPr lang="en-US" sz="1200" dirty="0">
                <a:solidFill>
                  <a:srgbClr val="17334B"/>
                </a:solidFill>
                <a:latin typeface="Calibri" pitchFamily="34" charset="0"/>
                <a:ea typeface="Calibri" pitchFamily="34" charset="-122"/>
                <a:cs typeface="Calibri" pitchFamily="34" charset="-120"/>
              </a:rPr>
              <a:t>workbook activity on the site</a:t>
            </a:r>
            <a:endParaRPr lang="en-US" sz="1500" dirty="0"/>
          </a:p>
        </p:txBody>
      </p:sp>
      <p:sp>
        <p:nvSpPr>
          <p:cNvPr id="23" name="Shape 21"/>
          <p:cNvSpPr/>
          <p:nvPr/>
        </p:nvSpPr>
        <p:spPr>
          <a:xfrm>
            <a:off x="8571194" y="1554480"/>
            <a:ext cx="1467351" cy="2011680"/>
          </a:xfrm>
          <a:prstGeom prst="roundRect">
            <a:avLst>
              <a:gd name="adj" fmla="val 6232"/>
            </a:avLst>
          </a:prstGeom>
          <a:solidFill>
            <a:srgbClr val="EAF2F9"/>
          </a:solidFill>
          <a:ln w="12700">
            <a:solidFill>
              <a:srgbClr val="C9D7E3"/>
            </a:solidFill>
            <a:prstDash val="solid"/>
          </a:ln>
        </p:spPr>
      </p:sp>
      <p:sp>
        <p:nvSpPr>
          <p:cNvPr id="24" name="Shape 22"/>
          <p:cNvSpPr/>
          <p:nvPr/>
        </p:nvSpPr>
        <p:spPr>
          <a:xfrm>
            <a:off x="8984829" y="1737360"/>
            <a:ext cx="640080" cy="640080"/>
          </a:xfrm>
          <a:prstGeom prst="ellipse">
            <a:avLst/>
          </a:prstGeom>
          <a:solidFill>
            <a:srgbClr val="14304A"/>
          </a:solidFill>
          <a:ln w="12700">
            <a:solidFill>
              <a:srgbClr val="14304A"/>
            </a:solidFill>
            <a:prstDash val="solid"/>
          </a:ln>
        </p:spPr>
      </p:sp>
      <p:sp>
        <p:nvSpPr>
          <p:cNvPr id="25" name="Text 23"/>
          <p:cNvSpPr txBox="1"/>
          <p:nvPr/>
        </p:nvSpPr>
        <p:spPr>
          <a:xfrm>
            <a:off x="8984829" y="17373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6</a:t>
            </a:r>
            <a:endParaRPr lang="en-US" sz="1800" dirty="0"/>
          </a:p>
        </p:txBody>
      </p:sp>
      <p:sp>
        <p:nvSpPr>
          <p:cNvPr id="26" name="Text 24"/>
          <p:cNvSpPr txBox="1"/>
          <p:nvPr/>
        </p:nvSpPr>
        <p:spPr>
          <a:xfrm>
            <a:off x="8662634" y="2514600"/>
            <a:ext cx="1284471" cy="1234440"/>
          </a:xfrm>
          <a:prstGeom prst="rect">
            <a:avLst/>
          </a:prstGeom>
          <a:noFill/>
          <a:ln/>
        </p:spPr>
        <p:txBody>
          <a:bodyPr wrap="square" lIns="0" tIns="0" rIns="0" bIns="0" rtlCol="0" anchor="t"/>
          <a:lstStyle/>
          <a:p>
            <a:pPr algn="ctr" indent="0" marL="0">
              <a:buNone/>
            </a:pPr>
            <a:r>
              <a:rPr lang="en-US" sz="1500" b="1" dirty="0">
                <a:solidFill>
                  <a:srgbClr val="14304A"/>
                </a:solidFill>
                <a:latin typeface="Calibri" pitchFamily="34" charset="0"/>
                <a:ea typeface="Calibri" pitchFamily="34" charset="-122"/>
                <a:cs typeface="Calibri" pitchFamily="34" charset="-120"/>
              </a:rPr>
              <a:t>Check</a:t>
            </a:r>
            <a:endParaRPr lang="en-US" sz="1500" dirty="0"/>
          </a:p>
          <a:p>
            <a:pPr algn="ctr" indent="0" marL="0">
              <a:buNone/>
            </a:pPr>
            <a:r>
              <a:rPr lang="en-US" sz="1200" dirty="0">
                <a:solidFill>
                  <a:srgbClr val="17334B"/>
                </a:solidFill>
                <a:latin typeface="Calibri" pitchFamily="34" charset="0"/>
                <a:ea typeface="Calibri" pitchFamily="34" charset="-122"/>
                <a:cs typeface="Calibri" pitchFamily="34" charset="-120"/>
              </a:rPr>
              <a:t>quiz or exam-style exit question</a:t>
            </a:r>
            <a:endParaRPr lang="en-US" sz="1500" dirty="0"/>
          </a:p>
        </p:txBody>
      </p:sp>
      <p:sp>
        <p:nvSpPr>
          <p:cNvPr id="27" name="Shape 25"/>
          <p:cNvSpPr/>
          <p:nvPr/>
        </p:nvSpPr>
        <p:spPr>
          <a:xfrm>
            <a:off x="10175704" y="1554480"/>
            <a:ext cx="1467351" cy="2011680"/>
          </a:xfrm>
          <a:prstGeom prst="roundRect">
            <a:avLst>
              <a:gd name="adj" fmla="val 6232"/>
            </a:avLst>
          </a:prstGeom>
          <a:solidFill>
            <a:srgbClr val="E6F4EE"/>
          </a:solidFill>
          <a:ln w="12700">
            <a:solidFill>
              <a:srgbClr val="C9D7E3"/>
            </a:solidFill>
            <a:prstDash val="solid"/>
          </a:ln>
        </p:spPr>
      </p:sp>
      <p:sp>
        <p:nvSpPr>
          <p:cNvPr id="28" name="Shape 26"/>
          <p:cNvSpPr/>
          <p:nvPr/>
        </p:nvSpPr>
        <p:spPr>
          <a:xfrm>
            <a:off x="10589340" y="1737360"/>
            <a:ext cx="640080" cy="640080"/>
          </a:xfrm>
          <a:prstGeom prst="ellipse">
            <a:avLst/>
          </a:prstGeom>
          <a:solidFill>
            <a:srgbClr val="14304A"/>
          </a:solidFill>
          <a:ln w="12700">
            <a:solidFill>
              <a:srgbClr val="14304A"/>
            </a:solidFill>
            <a:prstDash val="solid"/>
          </a:ln>
        </p:spPr>
      </p:sp>
      <p:sp>
        <p:nvSpPr>
          <p:cNvPr id="29" name="Text 27"/>
          <p:cNvSpPr txBox="1"/>
          <p:nvPr/>
        </p:nvSpPr>
        <p:spPr>
          <a:xfrm>
            <a:off x="10589340" y="17373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7</a:t>
            </a:r>
            <a:endParaRPr lang="en-US" sz="1800" dirty="0"/>
          </a:p>
        </p:txBody>
      </p:sp>
      <p:sp>
        <p:nvSpPr>
          <p:cNvPr id="30" name="Text 28"/>
          <p:cNvSpPr txBox="1"/>
          <p:nvPr/>
        </p:nvSpPr>
        <p:spPr>
          <a:xfrm>
            <a:off x="10267144" y="2514600"/>
            <a:ext cx="1284471" cy="1234440"/>
          </a:xfrm>
          <a:prstGeom prst="rect">
            <a:avLst/>
          </a:prstGeom>
          <a:noFill/>
          <a:ln/>
        </p:spPr>
        <p:txBody>
          <a:bodyPr wrap="square" lIns="0" tIns="0" rIns="0" bIns="0" rtlCol="0" anchor="t"/>
          <a:lstStyle/>
          <a:p>
            <a:pPr algn="ctr" indent="0" marL="0">
              <a:buNone/>
            </a:pPr>
            <a:r>
              <a:rPr lang="en-US" sz="1500" b="1" dirty="0">
                <a:solidFill>
                  <a:srgbClr val="14304A"/>
                </a:solidFill>
                <a:latin typeface="Calibri" pitchFamily="34" charset="0"/>
                <a:ea typeface="Calibri" pitchFamily="34" charset="-122"/>
                <a:cs typeface="Calibri" pitchFamily="34" charset="-120"/>
              </a:rPr>
              <a:t>Homework</a:t>
            </a:r>
            <a:endParaRPr lang="en-US" sz="1500" dirty="0"/>
          </a:p>
          <a:p>
            <a:pPr algn="ctr" indent="0" marL="0">
              <a:buNone/>
            </a:pPr>
            <a:r>
              <a:rPr lang="en-US" sz="1200" dirty="0">
                <a:solidFill>
                  <a:srgbClr val="17334B"/>
                </a:solidFill>
                <a:latin typeface="Calibri" pitchFamily="34" charset="0"/>
                <a:ea typeface="Calibri" pitchFamily="34" charset="-122"/>
                <a:cs typeface="Calibri" pitchFamily="34" charset="-120"/>
              </a:rPr>
              <a:t>flipped: preview the next lesson</a:t>
            </a:r>
            <a:endParaRPr lang="en-US" sz="1500" dirty="0"/>
          </a:p>
        </p:txBody>
      </p:sp>
      <p:sp>
        <p:nvSpPr>
          <p:cNvPr id="31" name="Shape 29"/>
          <p:cNvSpPr/>
          <p:nvPr/>
        </p:nvSpPr>
        <p:spPr>
          <a:xfrm>
            <a:off x="548640" y="3931920"/>
            <a:ext cx="5486400" cy="1371600"/>
          </a:xfrm>
          <a:prstGeom prst="roundRect">
            <a:avLst>
              <a:gd name="adj" fmla="val 6667"/>
            </a:avLst>
          </a:prstGeom>
          <a:solidFill>
            <a:srgbClr val="EAF2F9"/>
          </a:solidFill>
          <a:ln w="12700">
            <a:solidFill>
              <a:srgbClr val="EAF2F9"/>
            </a:solidFill>
            <a:prstDash val="solid"/>
          </a:ln>
        </p:spPr>
      </p:sp>
      <p:sp>
        <p:nvSpPr>
          <p:cNvPr id="32" name="Text 30"/>
          <p:cNvSpPr txBox="1"/>
          <p:nvPr/>
        </p:nvSpPr>
        <p:spPr>
          <a:xfrm>
            <a:off x="713232" y="4041648"/>
            <a:ext cx="5157216" cy="1152144"/>
          </a:xfrm>
          <a:prstGeom prst="rect">
            <a:avLst/>
          </a:prstGeom>
          <a:noFill/>
          <a:ln/>
        </p:spPr>
        <p:txBody>
          <a:bodyPr wrap="square" lIns="0" tIns="0" rIns="0" bIns="0" rtlCol="0" anchor="t"/>
          <a:lstStyle/>
          <a:p>
            <a:pPr indent="0" marL="0">
              <a:spcAft>
                <a:spcPts val="400"/>
              </a:spcAft>
              <a:buNone/>
            </a:pPr>
            <a:r>
              <a:rPr lang="en-US" sz="1500" b="1" dirty="0">
                <a:solidFill>
                  <a:srgbClr val="14304A"/>
                </a:solidFill>
                <a:latin typeface="Calibri" pitchFamily="34" charset="0"/>
                <a:ea typeface="Calibri" pitchFamily="34" charset="-122"/>
                <a:cs typeface="Calibri" pitchFamily="34" charset="-120"/>
              </a:rPr>
              <a:t>On the student site</a:t>
            </a:r>
            <a:endParaRPr lang="en-US" sz="1500" dirty="0"/>
          </a:p>
          <a:p>
            <a:pPr indent="0" marL="0">
              <a:spcAft>
                <a:spcPts val="400"/>
              </a:spcAft>
              <a:buNone/>
            </a:pPr>
            <a:r>
              <a:rPr lang="en-US" sz="1300" dirty="0">
                <a:solidFill>
                  <a:srgbClr val="17334B"/>
                </a:solidFill>
                <a:latin typeface="Calibri" pitchFamily="34" charset="0"/>
                <a:ea typeface="Calibri" pitchFamily="34" charset="-122"/>
                <a:cs typeface="Calibri" pitchFamily="34" charset="-120"/>
              </a:rPr>
              <a:t>Each lesson has a Learn page section with diagrams and exam tips, a workbook activity with the AI tutor, a video, a practical where relevant, and a quiz.</a:t>
            </a:r>
            <a:endParaRPr lang="en-US" sz="1500" dirty="0"/>
          </a:p>
        </p:txBody>
      </p:sp>
      <p:sp>
        <p:nvSpPr>
          <p:cNvPr id="33" name="Shape 31"/>
          <p:cNvSpPr/>
          <p:nvPr/>
        </p:nvSpPr>
        <p:spPr>
          <a:xfrm>
            <a:off x="6309360" y="3931920"/>
            <a:ext cx="5330952" cy="1371600"/>
          </a:xfrm>
          <a:prstGeom prst="roundRect">
            <a:avLst>
              <a:gd name="adj" fmla="val 6667"/>
            </a:avLst>
          </a:prstGeom>
          <a:solidFill>
            <a:srgbClr val="E6F4EE"/>
          </a:solidFill>
          <a:ln w="12700">
            <a:solidFill>
              <a:srgbClr val="E6F4EE"/>
            </a:solidFill>
            <a:prstDash val="solid"/>
          </a:ln>
        </p:spPr>
      </p:sp>
      <p:sp>
        <p:nvSpPr>
          <p:cNvPr id="34" name="Text 32"/>
          <p:cNvSpPr txBox="1"/>
          <p:nvPr/>
        </p:nvSpPr>
        <p:spPr>
          <a:xfrm>
            <a:off x="6473952" y="4041648"/>
            <a:ext cx="5001768" cy="1152144"/>
          </a:xfrm>
          <a:prstGeom prst="rect">
            <a:avLst/>
          </a:prstGeom>
          <a:noFill/>
          <a:ln/>
        </p:spPr>
        <p:txBody>
          <a:bodyPr wrap="square" lIns="0" tIns="0" rIns="0" bIns="0" rtlCol="0" anchor="t"/>
          <a:lstStyle/>
          <a:p>
            <a:pPr indent="0" marL="0">
              <a:spcAft>
                <a:spcPts val="400"/>
              </a:spcAft>
              <a:buNone/>
            </a:pPr>
            <a:r>
              <a:rPr lang="en-US" sz="1500" b="1" dirty="0">
                <a:solidFill>
                  <a:srgbClr val="14304A"/>
                </a:solidFill>
                <a:latin typeface="Calibri" pitchFamily="34" charset="0"/>
                <a:ea typeface="Calibri" pitchFamily="34" charset="-122"/>
                <a:cs typeface="Calibri" pitchFamily="34" charset="-120"/>
              </a:rPr>
              <a:t>In the speaker notes</a:t>
            </a:r>
            <a:endParaRPr lang="en-US" sz="1500" dirty="0"/>
          </a:p>
          <a:p>
            <a:pPr indent="0" marL="0">
              <a:spcAft>
                <a:spcPts val="400"/>
              </a:spcAft>
              <a:buNone/>
            </a:pPr>
            <a:r>
              <a:rPr lang="en-US" sz="1300" dirty="0">
                <a:solidFill>
                  <a:srgbClr val="17334B"/>
                </a:solidFill>
                <a:latin typeface="Calibri" pitchFamily="34" charset="0"/>
                <a:ea typeface="Calibri" pitchFamily="34" charset="-122"/>
                <a:cs typeface="Calibri" pitchFamily="34" charset="-120"/>
              </a:rPr>
              <a:t>Teaching points, questions to ask, stretch and support, the matching workbook section, practical and quiz, and the flipped homework.</a:t>
            </a:r>
            <a:endParaRPr lang="en-US" sz="1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548640" y="411480"/>
            <a:ext cx="11094415" cy="731520"/>
          </a:xfrm>
          <a:prstGeom prst="rect">
            <a:avLst/>
          </a:prstGeom>
          <a:noFill/>
          <a:ln/>
        </p:spPr>
        <p:txBody>
          <a:bodyPr wrap="square" lIns="0" tIns="0" rIns="0" bIns="0" rtlCol="0" anchor="ctr"/>
          <a:lstStyle/>
          <a:p>
            <a:pPr indent="0" marL="0">
              <a:buNone/>
            </a:pPr>
            <a:r>
              <a:rPr lang="en-US" sz="3200" b="1" dirty="0">
                <a:solidFill>
                  <a:srgbClr val="17334B"/>
                </a:solidFill>
                <a:latin typeface="Cambria" pitchFamily="34" charset="0"/>
                <a:ea typeface="Cambria" pitchFamily="34" charset="-122"/>
                <a:cs typeface="Cambria" pitchFamily="34" charset="-120"/>
              </a:rPr>
              <a:t>Content area 7 at a glance</a:t>
            </a:r>
            <a:endParaRPr lang="en-US" sz="3200" dirty="0"/>
          </a:p>
        </p:txBody>
      </p:sp>
      <p:sp>
        <p:nvSpPr>
          <p:cNvPr id="3" name="Shape 1"/>
          <p:cNvSpPr/>
          <p:nvPr/>
        </p:nvSpPr>
        <p:spPr>
          <a:xfrm>
            <a:off x="548640" y="1463040"/>
            <a:ext cx="2036003" cy="1920240"/>
          </a:xfrm>
          <a:prstGeom prst="roundRect">
            <a:avLst>
              <a:gd name="adj" fmla="val 5714"/>
            </a:avLst>
          </a:prstGeom>
          <a:solidFill>
            <a:srgbClr val="EAF2F9"/>
          </a:solidFill>
          <a:ln w="12700">
            <a:solidFill>
              <a:srgbClr val="EAF2F9"/>
            </a:solidFill>
            <a:prstDash val="solid"/>
          </a:ln>
        </p:spPr>
      </p:sp>
      <p:sp>
        <p:nvSpPr>
          <p:cNvPr id="4" name="Text 2"/>
          <p:cNvSpPr txBox="1"/>
          <p:nvPr/>
        </p:nvSpPr>
        <p:spPr>
          <a:xfrm>
            <a:off x="548640" y="1600200"/>
            <a:ext cx="2036003" cy="1005840"/>
          </a:xfrm>
          <a:prstGeom prst="rect">
            <a:avLst/>
          </a:prstGeom>
          <a:noFill/>
          <a:ln/>
        </p:spPr>
        <p:txBody>
          <a:bodyPr wrap="square" lIns="0" tIns="0" rIns="0" bIns="0" rtlCol="0" anchor="ctr"/>
          <a:lstStyle/>
          <a:p>
            <a:pPr algn="ctr" indent="0" marL="0">
              <a:buNone/>
            </a:pPr>
            <a:r>
              <a:rPr lang="en-US" sz="6000" b="1" dirty="0">
                <a:solidFill>
                  <a:srgbClr val="2A7F62"/>
                </a:solidFill>
                <a:latin typeface="Cambria" pitchFamily="34" charset="0"/>
                <a:ea typeface="Cambria" pitchFamily="34" charset="-122"/>
                <a:cs typeface="Cambria" pitchFamily="34" charset="-120"/>
              </a:rPr>
              <a:t>6</a:t>
            </a:r>
            <a:endParaRPr lang="en-US" sz="6000" dirty="0"/>
          </a:p>
        </p:txBody>
      </p:sp>
      <p:sp>
        <p:nvSpPr>
          <p:cNvPr id="5" name="Text 3"/>
          <p:cNvSpPr txBox="1"/>
          <p:nvPr/>
        </p:nvSpPr>
        <p:spPr>
          <a:xfrm>
            <a:off x="685800" y="2606040"/>
            <a:ext cx="1761683" cy="640080"/>
          </a:xfrm>
          <a:prstGeom prst="rect">
            <a:avLst/>
          </a:prstGeom>
          <a:noFill/>
          <a:ln/>
        </p:spPr>
        <p:txBody>
          <a:bodyPr wrap="square" lIns="0" tIns="0" rIns="0" bIns="0" rtlCol="0" anchor="ctr"/>
          <a:lstStyle/>
          <a:p>
            <a:pPr algn="ctr" indent="0" marL="0">
              <a:buNone/>
            </a:pPr>
            <a:r>
              <a:rPr lang="en-US" sz="1400" dirty="0">
                <a:solidFill>
                  <a:srgbClr val="17334B"/>
                </a:solidFill>
                <a:latin typeface="Calibri" pitchFamily="34" charset="0"/>
                <a:ea typeface="Calibri" pitchFamily="34" charset="-122"/>
                <a:cs typeface="Calibri" pitchFamily="34" charset="-120"/>
              </a:rPr>
              <a:t>topic areas: 7.1–7.6</a:t>
            </a:r>
            <a:endParaRPr lang="en-US" sz="1400" dirty="0"/>
          </a:p>
        </p:txBody>
      </p:sp>
      <p:sp>
        <p:nvSpPr>
          <p:cNvPr id="6" name="Shape 4"/>
          <p:cNvSpPr/>
          <p:nvPr/>
        </p:nvSpPr>
        <p:spPr>
          <a:xfrm>
            <a:off x="2813243" y="1463040"/>
            <a:ext cx="2036003" cy="1920240"/>
          </a:xfrm>
          <a:prstGeom prst="roundRect">
            <a:avLst>
              <a:gd name="adj" fmla="val 5714"/>
            </a:avLst>
          </a:prstGeom>
          <a:solidFill>
            <a:srgbClr val="EAF2F9"/>
          </a:solidFill>
          <a:ln w="12700">
            <a:solidFill>
              <a:srgbClr val="EAF2F9"/>
            </a:solidFill>
            <a:prstDash val="solid"/>
          </a:ln>
        </p:spPr>
      </p:sp>
      <p:sp>
        <p:nvSpPr>
          <p:cNvPr id="7" name="Text 5"/>
          <p:cNvSpPr txBox="1"/>
          <p:nvPr/>
        </p:nvSpPr>
        <p:spPr>
          <a:xfrm>
            <a:off x="2813243" y="1600200"/>
            <a:ext cx="2036003" cy="1005840"/>
          </a:xfrm>
          <a:prstGeom prst="rect">
            <a:avLst/>
          </a:prstGeom>
          <a:noFill/>
          <a:ln/>
        </p:spPr>
        <p:txBody>
          <a:bodyPr wrap="square" lIns="0" tIns="0" rIns="0" bIns="0" rtlCol="0" anchor="ctr"/>
          <a:lstStyle/>
          <a:p>
            <a:pPr algn="ctr" indent="0" marL="0">
              <a:buNone/>
            </a:pPr>
            <a:r>
              <a:rPr lang="en-US" sz="6000" b="1" dirty="0">
                <a:solidFill>
                  <a:srgbClr val="2A7F62"/>
                </a:solidFill>
                <a:latin typeface="Cambria" pitchFamily="34" charset="0"/>
                <a:ea typeface="Cambria" pitchFamily="34" charset="-122"/>
                <a:cs typeface="Cambria" pitchFamily="34" charset="-120"/>
              </a:rPr>
              <a:t>26</a:t>
            </a:r>
            <a:endParaRPr lang="en-US" sz="6000" dirty="0"/>
          </a:p>
        </p:txBody>
      </p:sp>
      <p:sp>
        <p:nvSpPr>
          <p:cNvPr id="8" name="Text 6"/>
          <p:cNvSpPr txBox="1"/>
          <p:nvPr/>
        </p:nvSpPr>
        <p:spPr>
          <a:xfrm>
            <a:off x="2950403" y="2606040"/>
            <a:ext cx="1761683" cy="640080"/>
          </a:xfrm>
          <a:prstGeom prst="rect">
            <a:avLst/>
          </a:prstGeom>
          <a:noFill/>
          <a:ln/>
        </p:spPr>
        <p:txBody>
          <a:bodyPr wrap="square" lIns="0" tIns="0" rIns="0" bIns="0" rtlCol="0" anchor="ctr"/>
          <a:lstStyle/>
          <a:p>
            <a:pPr algn="ctr" indent="0" marL="0">
              <a:buNone/>
            </a:pPr>
            <a:r>
              <a:rPr lang="en-US" sz="1400" dirty="0">
                <a:solidFill>
                  <a:srgbClr val="17334B"/>
                </a:solidFill>
                <a:latin typeface="Calibri" pitchFamily="34" charset="0"/>
                <a:ea typeface="Calibri" pitchFamily="34" charset="-122"/>
                <a:cs typeface="Calibri" pitchFamily="34" charset="-120"/>
              </a:rPr>
              <a:t>specification points</a:t>
            </a:r>
            <a:endParaRPr lang="en-US" sz="1400" dirty="0"/>
          </a:p>
        </p:txBody>
      </p:sp>
      <p:sp>
        <p:nvSpPr>
          <p:cNvPr id="9" name="Shape 7"/>
          <p:cNvSpPr/>
          <p:nvPr/>
        </p:nvSpPr>
        <p:spPr>
          <a:xfrm>
            <a:off x="5077846" y="1463040"/>
            <a:ext cx="2036003" cy="1920240"/>
          </a:xfrm>
          <a:prstGeom prst="roundRect">
            <a:avLst>
              <a:gd name="adj" fmla="val 5714"/>
            </a:avLst>
          </a:prstGeom>
          <a:solidFill>
            <a:srgbClr val="EAF2F9"/>
          </a:solidFill>
          <a:ln w="12700">
            <a:solidFill>
              <a:srgbClr val="EAF2F9"/>
            </a:solidFill>
            <a:prstDash val="solid"/>
          </a:ln>
        </p:spPr>
      </p:sp>
      <p:sp>
        <p:nvSpPr>
          <p:cNvPr id="10" name="Text 8"/>
          <p:cNvSpPr txBox="1"/>
          <p:nvPr/>
        </p:nvSpPr>
        <p:spPr>
          <a:xfrm>
            <a:off x="5077846" y="1600200"/>
            <a:ext cx="2036003" cy="1005840"/>
          </a:xfrm>
          <a:prstGeom prst="rect">
            <a:avLst/>
          </a:prstGeom>
          <a:noFill/>
          <a:ln/>
        </p:spPr>
        <p:txBody>
          <a:bodyPr wrap="square" lIns="0" tIns="0" rIns="0" bIns="0" rtlCol="0" anchor="ctr"/>
          <a:lstStyle/>
          <a:p>
            <a:pPr algn="ctr" indent="0" marL="0">
              <a:buNone/>
            </a:pPr>
            <a:r>
              <a:rPr lang="en-US" sz="6000" b="1" dirty="0">
                <a:solidFill>
                  <a:srgbClr val="2A7F62"/>
                </a:solidFill>
                <a:latin typeface="Cambria" pitchFamily="34" charset="0"/>
                <a:ea typeface="Cambria" pitchFamily="34" charset="-122"/>
                <a:cs typeface="Cambria" pitchFamily="34" charset="-120"/>
              </a:rPr>
              <a:t>18</a:t>
            </a:r>
            <a:endParaRPr lang="en-US" sz="6000" dirty="0"/>
          </a:p>
        </p:txBody>
      </p:sp>
      <p:sp>
        <p:nvSpPr>
          <p:cNvPr id="11" name="Text 9"/>
          <p:cNvSpPr txBox="1"/>
          <p:nvPr/>
        </p:nvSpPr>
        <p:spPr>
          <a:xfrm>
            <a:off x="5215006" y="2606040"/>
            <a:ext cx="1761683" cy="640080"/>
          </a:xfrm>
          <a:prstGeom prst="rect">
            <a:avLst/>
          </a:prstGeom>
          <a:noFill/>
          <a:ln/>
        </p:spPr>
        <p:txBody>
          <a:bodyPr wrap="square" lIns="0" tIns="0" rIns="0" bIns="0" rtlCol="0" anchor="ctr"/>
          <a:lstStyle/>
          <a:p>
            <a:pPr algn="ctr" indent="0" marL="0">
              <a:buNone/>
            </a:pPr>
            <a:r>
              <a:rPr lang="en-US" sz="1400" dirty="0">
                <a:solidFill>
                  <a:srgbClr val="17334B"/>
                </a:solidFill>
                <a:latin typeface="Calibri" pitchFamily="34" charset="0"/>
                <a:ea typeface="Calibri" pitchFamily="34" charset="-122"/>
                <a:cs typeface="Calibri" pitchFamily="34" charset="-120"/>
              </a:rPr>
              <a:t>lessons on the student site</a:t>
            </a:r>
            <a:endParaRPr lang="en-US" sz="1400" dirty="0"/>
          </a:p>
        </p:txBody>
      </p:sp>
      <p:sp>
        <p:nvSpPr>
          <p:cNvPr id="12" name="Shape 10"/>
          <p:cNvSpPr/>
          <p:nvPr/>
        </p:nvSpPr>
        <p:spPr>
          <a:xfrm>
            <a:off x="7342449" y="1463040"/>
            <a:ext cx="2036003" cy="1920240"/>
          </a:xfrm>
          <a:prstGeom prst="roundRect">
            <a:avLst>
              <a:gd name="adj" fmla="val 5714"/>
            </a:avLst>
          </a:prstGeom>
          <a:solidFill>
            <a:srgbClr val="EAF2F9"/>
          </a:solidFill>
          <a:ln w="12700">
            <a:solidFill>
              <a:srgbClr val="EAF2F9"/>
            </a:solidFill>
            <a:prstDash val="solid"/>
          </a:ln>
        </p:spPr>
      </p:sp>
      <p:sp>
        <p:nvSpPr>
          <p:cNvPr id="13" name="Text 11"/>
          <p:cNvSpPr txBox="1"/>
          <p:nvPr/>
        </p:nvSpPr>
        <p:spPr>
          <a:xfrm>
            <a:off x="7342449" y="1600200"/>
            <a:ext cx="2036003" cy="1005840"/>
          </a:xfrm>
          <a:prstGeom prst="rect">
            <a:avLst/>
          </a:prstGeom>
          <a:noFill/>
          <a:ln/>
        </p:spPr>
        <p:txBody>
          <a:bodyPr wrap="square" lIns="0" tIns="0" rIns="0" bIns="0" rtlCol="0" anchor="ctr"/>
          <a:lstStyle/>
          <a:p>
            <a:pPr algn="ctr" indent="0" marL="0">
              <a:buNone/>
            </a:pPr>
            <a:r>
              <a:rPr lang="en-US" sz="6000" b="1" dirty="0">
                <a:solidFill>
                  <a:srgbClr val="2A7F62"/>
                </a:solidFill>
                <a:latin typeface="Cambria" pitchFamily="34" charset="0"/>
                <a:ea typeface="Cambria" pitchFamily="34" charset="-122"/>
                <a:cs typeface="Cambria" pitchFamily="34" charset="-120"/>
              </a:rPr>
              <a:t>12</a:t>
            </a:r>
            <a:endParaRPr lang="en-US" sz="6000" dirty="0"/>
          </a:p>
        </p:txBody>
      </p:sp>
      <p:sp>
        <p:nvSpPr>
          <p:cNvPr id="14" name="Text 12"/>
          <p:cNvSpPr txBox="1"/>
          <p:nvPr/>
        </p:nvSpPr>
        <p:spPr>
          <a:xfrm>
            <a:off x="7479609" y="2606040"/>
            <a:ext cx="1761683" cy="640080"/>
          </a:xfrm>
          <a:prstGeom prst="rect">
            <a:avLst/>
          </a:prstGeom>
          <a:noFill/>
          <a:ln/>
        </p:spPr>
        <p:txBody>
          <a:bodyPr wrap="square" lIns="0" tIns="0" rIns="0" bIns="0" rtlCol="0" anchor="ctr"/>
          <a:lstStyle/>
          <a:p>
            <a:pPr algn="ctr" indent="0" marL="0">
              <a:buNone/>
            </a:pPr>
            <a:r>
              <a:rPr lang="en-US" sz="1400" dirty="0">
                <a:solidFill>
                  <a:srgbClr val="17334B"/>
                </a:solidFill>
                <a:latin typeface="Calibri" pitchFamily="34" charset="0"/>
                <a:ea typeface="Calibri" pitchFamily="34" charset="-122"/>
                <a:cs typeface="Calibri" pitchFamily="34" charset="-120"/>
              </a:rPr>
              <a:t>practical tasks</a:t>
            </a:r>
            <a:endParaRPr lang="en-US" sz="1400" dirty="0"/>
          </a:p>
        </p:txBody>
      </p:sp>
      <p:sp>
        <p:nvSpPr>
          <p:cNvPr id="15" name="Shape 13"/>
          <p:cNvSpPr/>
          <p:nvPr/>
        </p:nvSpPr>
        <p:spPr>
          <a:xfrm>
            <a:off x="9607052" y="1463040"/>
            <a:ext cx="2036003" cy="1920240"/>
          </a:xfrm>
          <a:prstGeom prst="roundRect">
            <a:avLst>
              <a:gd name="adj" fmla="val 5714"/>
            </a:avLst>
          </a:prstGeom>
          <a:solidFill>
            <a:srgbClr val="14304A"/>
          </a:solidFill>
          <a:ln w="12700">
            <a:solidFill>
              <a:srgbClr val="14304A"/>
            </a:solidFill>
            <a:prstDash val="solid"/>
          </a:ln>
        </p:spPr>
      </p:sp>
      <p:sp>
        <p:nvSpPr>
          <p:cNvPr id="16" name="Text 14"/>
          <p:cNvSpPr txBox="1"/>
          <p:nvPr/>
        </p:nvSpPr>
        <p:spPr>
          <a:xfrm>
            <a:off x="9607052" y="1600200"/>
            <a:ext cx="2036003" cy="1005840"/>
          </a:xfrm>
          <a:prstGeom prst="rect">
            <a:avLst/>
          </a:prstGeom>
          <a:noFill/>
          <a:ln/>
        </p:spPr>
        <p:txBody>
          <a:bodyPr wrap="square" lIns="0" tIns="0" rIns="0" bIns="0" rtlCol="0" anchor="ctr"/>
          <a:lstStyle/>
          <a:p>
            <a:pPr algn="ctr" indent="0" marL="0">
              <a:buNone/>
            </a:pPr>
            <a:r>
              <a:rPr lang="en-US" sz="6000" b="1" dirty="0">
                <a:solidFill>
                  <a:srgbClr val="FFFFFF"/>
                </a:solidFill>
                <a:latin typeface="Cambria" pitchFamily="34" charset="0"/>
                <a:ea typeface="Cambria" pitchFamily="34" charset="-122"/>
                <a:cs typeface="Cambria" pitchFamily="34" charset="-120"/>
              </a:rPr>
              <a:t>1</a:t>
            </a:r>
            <a:endParaRPr lang="en-US" sz="6000" dirty="0"/>
          </a:p>
        </p:txBody>
      </p:sp>
      <p:sp>
        <p:nvSpPr>
          <p:cNvPr id="17" name="Text 15"/>
          <p:cNvSpPr txBox="1"/>
          <p:nvPr/>
        </p:nvSpPr>
        <p:spPr>
          <a:xfrm>
            <a:off x="9744212" y="2606040"/>
            <a:ext cx="1761683" cy="640080"/>
          </a:xfrm>
          <a:prstGeom prst="rect">
            <a:avLst/>
          </a:prstGeom>
          <a:noFill/>
          <a:ln/>
        </p:spPr>
        <p:txBody>
          <a:bodyPr wrap="square" lIns="0" tIns="0" rIns="0" bIns="0" rtlCol="0" anchor="ctr"/>
          <a:lstStyle/>
          <a:p>
            <a:pPr algn="ctr" indent="0" marL="0">
              <a:buNone/>
            </a:pPr>
            <a:r>
              <a:rPr lang="en-US" sz="1400" dirty="0">
                <a:solidFill>
                  <a:srgbClr val="FFFFFF"/>
                </a:solidFill>
                <a:latin typeface="Calibri" pitchFamily="34" charset="0"/>
                <a:ea typeface="Calibri" pitchFamily="34" charset="-122"/>
                <a:cs typeface="Calibri" pitchFamily="34" charset="-120"/>
              </a:rPr>
              <a:t>written core exam</a:t>
            </a:r>
            <a:endParaRPr lang="en-US" sz="1400" dirty="0"/>
          </a:p>
        </p:txBody>
      </p:sp>
      <p:sp>
        <p:nvSpPr>
          <p:cNvPr id="18" name="Shape 16"/>
          <p:cNvSpPr/>
          <p:nvPr/>
        </p:nvSpPr>
        <p:spPr>
          <a:xfrm>
            <a:off x="548640" y="3749040"/>
            <a:ext cx="1696669" cy="1737360"/>
          </a:xfrm>
          <a:prstGeom prst="roundRect">
            <a:avLst>
              <a:gd name="adj" fmla="val 5389"/>
            </a:avLst>
          </a:prstGeom>
          <a:solidFill>
            <a:srgbClr val="EAF2F9"/>
          </a:solidFill>
          <a:ln w="12700">
            <a:solidFill>
              <a:srgbClr val="EAF2F9"/>
            </a:solidFill>
            <a:prstDash val="solid"/>
          </a:ln>
        </p:spPr>
      </p:sp>
      <p:sp>
        <p:nvSpPr>
          <p:cNvPr id="19" name="Text 17"/>
          <p:cNvSpPr txBox="1"/>
          <p:nvPr/>
        </p:nvSpPr>
        <p:spPr>
          <a:xfrm>
            <a:off x="713232" y="3858768"/>
            <a:ext cx="1367485" cy="1517904"/>
          </a:xfrm>
          <a:prstGeom prst="rect">
            <a:avLst/>
          </a:prstGeom>
          <a:noFill/>
          <a:ln/>
        </p:spPr>
        <p:txBody>
          <a:bodyPr wrap="square" lIns="0" tIns="0" rIns="0" bIns="0" rtlCol="0" anchor="t"/>
          <a:lstStyle/>
          <a:p>
            <a:pPr indent="0" marL="0">
              <a:spcAft>
                <a:spcPts val="400"/>
              </a:spcAft>
              <a:buNone/>
            </a:pPr>
            <a:r>
              <a:rPr lang="en-US" sz="1500" b="1" dirty="0">
                <a:solidFill>
                  <a:srgbClr val="14304A"/>
                </a:solidFill>
                <a:latin typeface="Calibri" pitchFamily="34" charset="0"/>
                <a:ea typeface="Calibri" pitchFamily="34" charset="-122"/>
                <a:cs typeface="Calibri" pitchFamily="34" charset="-120"/>
              </a:rPr>
              <a:t>7.1 Hardware</a:t>
            </a:r>
            <a:endParaRPr lang="en-US" sz="1500" dirty="0"/>
          </a:p>
          <a:p>
            <a:pPr indent="0" marL="0">
              <a:spcAft>
                <a:spcPts val="400"/>
              </a:spcAft>
              <a:buNone/>
            </a:pPr>
            <a:r>
              <a:rPr lang="en-US" sz="1300" dirty="0">
                <a:solidFill>
                  <a:srgbClr val="17334B"/>
                </a:solidFill>
                <a:latin typeface="Calibri" pitchFamily="34" charset="0"/>
                <a:ea typeface="Calibri" pitchFamily="34" charset="-122"/>
                <a:cs typeface="Calibri" pitchFamily="34" charset="-120"/>
              </a:rPr>
              <a:t>physical systems, devices</a:t>
            </a:r>
            <a:endParaRPr lang="en-US" sz="1500" dirty="0"/>
          </a:p>
        </p:txBody>
      </p:sp>
      <p:sp>
        <p:nvSpPr>
          <p:cNvPr id="20" name="Shape 18"/>
          <p:cNvSpPr/>
          <p:nvPr/>
        </p:nvSpPr>
        <p:spPr>
          <a:xfrm>
            <a:off x="2428189" y="3749040"/>
            <a:ext cx="1696669" cy="1737360"/>
          </a:xfrm>
          <a:prstGeom prst="roundRect">
            <a:avLst>
              <a:gd name="adj" fmla="val 5389"/>
            </a:avLst>
          </a:prstGeom>
          <a:solidFill>
            <a:srgbClr val="E6F4EE"/>
          </a:solidFill>
          <a:ln w="12700">
            <a:solidFill>
              <a:srgbClr val="E6F4EE"/>
            </a:solidFill>
            <a:prstDash val="solid"/>
          </a:ln>
        </p:spPr>
      </p:sp>
      <p:sp>
        <p:nvSpPr>
          <p:cNvPr id="21" name="Text 19"/>
          <p:cNvSpPr txBox="1"/>
          <p:nvPr/>
        </p:nvSpPr>
        <p:spPr>
          <a:xfrm>
            <a:off x="2592781" y="3858768"/>
            <a:ext cx="1367485" cy="1517904"/>
          </a:xfrm>
          <a:prstGeom prst="rect">
            <a:avLst/>
          </a:prstGeom>
          <a:noFill/>
          <a:ln/>
        </p:spPr>
        <p:txBody>
          <a:bodyPr wrap="square" lIns="0" tIns="0" rIns="0" bIns="0" rtlCol="0" anchor="t"/>
          <a:lstStyle/>
          <a:p>
            <a:pPr indent="0" marL="0">
              <a:spcAft>
                <a:spcPts val="400"/>
              </a:spcAft>
              <a:buNone/>
            </a:pPr>
            <a:r>
              <a:rPr lang="en-US" sz="1500" b="1" dirty="0">
                <a:solidFill>
                  <a:srgbClr val="14304A"/>
                </a:solidFill>
                <a:latin typeface="Calibri" pitchFamily="34" charset="0"/>
                <a:ea typeface="Calibri" pitchFamily="34" charset="-122"/>
                <a:cs typeface="Calibri" pitchFamily="34" charset="-120"/>
              </a:rPr>
              <a:t>7.2 Software</a:t>
            </a:r>
            <a:endParaRPr lang="en-US" sz="1500" dirty="0"/>
          </a:p>
          <a:p>
            <a:pPr indent="0" marL="0">
              <a:spcAft>
                <a:spcPts val="400"/>
              </a:spcAft>
              <a:buNone/>
            </a:pPr>
            <a:r>
              <a:rPr lang="en-US" sz="1300" dirty="0">
                <a:solidFill>
                  <a:srgbClr val="17334B"/>
                </a:solidFill>
                <a:latin typeface="Calibri" pitchFamily="34" charset="0"/>
                <a:ea typeface="Calibri" pitchFamily="34" charset="-122"/>
                <a:cs typeface="Calibri" pitchFamily="34" charset="-120"/>
              </a:rPr>
              <a:t>OS, utilities, dev tools, apps</a:t>
            </a:r>
            <a:endParaRPr lang="en-US" sz="1500" dirty="0"/>
          </a:p>
        </p:txBody>
      </p:sp>
      <p:sp>
        <p:nvSpPr>
          <p:cNvPr id="22" name="Shape 20"/>
          <p:cNvSpPr/>
          <p:nvPr/>
        </p:nvSpPr>
        <p:spPr>
          <a:xfrm>
            <a:off x="4307738" y="3749040"/>
            <a:ext cx="1696669" cy="1737360"/>
          </a:xfrm>
          <a:prstGeom prst="roundRect">
            <a:avLst>
              <a:gd name="adj" fmla="val 5389"/>
            </a:avLst>
          </a:prstGeom>
          <a:solidFill>
            <a:srgbClr val="FDF1E7"/>
          </a:solidFill>
          <a:ln w="12700">
            <a:solidFill>
              <a:srgbClr val="FDF1E7"/>
            </a:solidFill>
            <a:prstDash val="solid"/>
          </a:ln>
        </p:spPr>
      </p:sp>
      <p:sp>
        <p:nvSpPr>
          <p:cNvPr id="23" name="Text 21"/>
          <p:cNvSpPr txBox="1"/>
          <p:nvPr/>
        </p:nvSpPr>
        <p:spPr>
          <a:xfrm>
            <a:off x="4472330" y="3858768"/>
            <a:ext cx="1367485" cy="1517904"/>
          </a:xfrm>
          <a:prstGeom prst="rect">
            <a:avLst/>
          </a:prstGeom>
          <a:noFill/>
          <a:ln/>
        </p:spPr>
        <p:txBody>
          <a:bodyPr wrap="square" lIns="0" tIns="0" rIns="0" bIns="0" rtlCol="0" anchor="t"/>
          <a:lstStyle/>
          <a:p>
            <a:pPr indent="0" marL="0">
              <a:spcAft>
                <a:spcPts val="400"/>
              </a:spcAft>
              <a:buNone/>
            </a:pPr>
            <a:r>
              <a:rPr lang="en-US" sz="1500" b="1" dirty="0">
                <a:solidFill>
                  <a:srgbClr val="14304A"/>
                </a:solidFill>
                <a:latin typeface="Calibri" pitchFamily="34" charset="0"/>
                <a:ea typeface="Calibri" pitchFamily="34" charset="-122"/>
                <a:cs typeface="Calibri" pitchFamily="34" charset="-120"/>
              </a:rPr>
              <a:t>7.3 Networks</a:t>
            </a:r>
            <a:endParaRPr lang="en-US" sz="1500" dirty="0"/>
          </a:p>
          <a:p>
            <a:pPr indent="0" marL="0">
              <a:spcAft>
                <a:spcPts val="400"/>
              </a:spcAft>
              <a:buNone/>
            </a:pPr>
            <a:r>
              <a:rPr lang="en-US" sz="1300" dirty="0">
                <a:solidFill>
                  <a:srgbClr val="17334B"/>
                </a:solidFill>
                <a:latin typeface="Calibri" pitchFamily="34" charset="0"/>
                <a:ea typeface="Calibri" pitchFamily="34" charset="-122"/>
                <a:cs typeface="Calibri" pitchFamily="34" charset="-120"/>
              </a:rPr>
              <a:t>types to protocols, 11 points</a:t>
            </a:r>
            <a:endParaRPr lang="en-US" sz="1500" dirty="0"/>
          </a:p>
        </p:txBody>
      </p:sp>
      <p:sp>
        <p:nvSpPr>
          <p:cNvPr id="24" name="Shape 22"/>
          <p:cNvSpPr/>
          <p:nvPr/>
        </p:nvSpPr>
        <p:spPr>
          <a:xfrm>
            <a:off x="6187288" y="3749040"/>
            <a:ext cx="1696669" cy="1737360"/>
          </a:xfrm>
          <a:prstGeom prst="roundRect">
            <a:avLst>
              <a:gd name="adj" fmla="val 5389"/>
            </a:avLst>
          </a:prstGeom>
          <a:solidFill>
            <a:srgbClr val="EAF2F9"/>
          </a:solidFill>
          <a:ln w="12700">
            <a:solidFill>
              <a:srgbClr val="EAF2F9"/>
            </a:solidFill>
            <a:prstDash val="solid"/>
          </a:ln>
        </p:spPr>
      </p:sp>
      <p:sp>
        <p:nvSpPr>
          <p:cNvPr id="25" name="Text 23"/>
          <p:cNvSpPr txBox="1"/>
          <p:nvPr/>
        </p:nvSpPr>
        <p:spPr>
          <a:xfrm>
            <a:off x="6351880" y="3858768"/>
            <a:ext cx="1367485" cy="1517904"/>
          </a:xfrm>
          <a:prstGeom prst="rect">
            <a:avLst/>
          </a:prstGeom>
          <a:noFill/>
          <a:ln/>
        </p:spPr>
        <p:txBody>
          <a:bodyPr wrap="square" lIns="0" tIns="0" rIns="0" bIns="0" rtlCol="0" anchor="t"/>
          <a:lstStyle/>
          <a:p>
            <a:pPr indent="0" marL="0">
              <a:spcAft>
                <a:spcPts val="400"/>
              </a:spcAft>
              <a:buNone/>
            </a:pPr>
            <a:r>
              <a:rPr lang="en-US" sz="1500" b="1" dirty="0">
                <a:solidFill>
                  <a:srgbClr val="14304A"/>
                </a:solidFill>
                <a:latin typeface="Calibri" pitchFamily="34" charset="0"/>
                <a:ea typeface="Calibri" pitchFamily="34" charset="-122"/>
                <a:cs typeface="Calibri" pitchFamily="34" charset="-120"/>
              </a:rPr>
              <a:t>7.4 Virtual</a:t>
            </a:r>
            <a:endParaRPr lang="en-US" sz="1500" dirty="0"/>
          </a:p>
          <a:p>
            <a:pPr indent="0" marL="0">
              <a:spcAft>
                <a:spcPts val="400"/>
              </a:spcAft>
              <a:buNone/>
            </a:pPr>
            <a:r>
              <a:rPr lang="en-US" sz="1300" dirty="0">
                <a:solidFill>
                  <a:srgbClr val="17334B"/>
                </a:solidFill>
                <a:latin typeface="Calibri" pitchFamily="34" charset="0"/>
                <a:ea typeface="Calibri" pitchFamily="34" charset="-122"/>
                <a:cs typeface="Calibri" pitchFamily="34" charset="-120"/>
              </a:rPr>
              <a:t>VMs and hypervisors</a:t>
            </a:r>
            <a:endParaRPr lang="en-US" sz="1500" dirty="0"/>
          </a:p>
        </p:txBody>
      </p:sp>
      <p:sp>
        <p:nvSpPr>
          <p:cNvPr id="26" name="Shape 24"/>
          <p:cNvSpPr/>
          <p:nvPr/>
        </p:nvSpPr>
        <p:spPr>
          <a:xfrm>
            <a:off x="8066837" y="3749040"/>
            <a:ext cx="1696669" cy="1737360"/>
          </a:xfrm>
          <a:prstGeom prst="roundRect">
            <a:avLst>
              <a:gd name="adj" fmla="val 5389"/>
            </a:avLst>
          </a:prstGeom>
          <a:solidFill>
            <a:srgbClr val="E6F4EE"/>
          </a:solidFill>
          <a:ln w="12700">
            <a:solidFill>
              <a:srgbClr val="E6F4EE"/>
            </a:solidFill>
            <a:prstDash val="solid"/>
          </a:ln>
        </p:spPr>
      </p:sp>
      <p:sp>
        <p:nvSpPr>
          <p:cNvPr id="27" name="Text 25"/>
          <p:cNvSpPr txBox="1"/>
          <p:nvPr/>
        </p:nvSpPr>
        <p:spPr>
          <a:xfrm>
            <a:off x="8231429" y="3858768"/>
            <a:ext cx="1367485" cy="1517904"/>
          </a:xfrm>
          <a:prstGeom prst="rect">
            <a:avLst/>
          </a:prstGeom>
          <a:noFill/>
          <a:ln/>
        </p:spPr>
        <p:txBody>
          <a:bodyPr wrap="square" lIns="0" tIns="0" rIns="0" bIns="0" rtlCol="0" anchor="t"/>
          <a:lstStyle/>
          <a:p>
            <a:pPr indent="0" marL="0">
              <a:spcAft>
                <a:spcPts val="400"/>
              </a:spcAft>
              <a:buNone/>
            </a:pPr>
            <a:r>
              <a:rPr lang="en-US" sz="1500" b="1" dirty="0">
                <a:solidFill>
                  <a:srgbClr val="14304A"/>
                </a:solidFill>
                <a:latin typeface="Calibri" pitchFamily="34" charset="0"/>
                <a:ea typeface="Calibri" pitchFamily="34" charset="-122"/>
                <a:cs typeface="Calibri" pitchFamily="34" charset="-120"/>
              </a:rPr>
              <a:t>7.5 Cloud</a:t>
            </a:r>
            <a:endParaRPr lang="en-US" sz="1500" dirty="0"/>
          </a:p>
          <a:p>
            <a:pPr indent="0" marL="0">
              <a:spcAft>
                <a:spcPts val="400"/>
              </a:spcAft>
              <a:buNone/>
            </a:pPr>
            <a:r>
              <a:rPr lang="en-US" sz="1300" dirty="0">
                <a:solidFill>
                  <a:srgbClr val="17334B"/>
                </a:solidFill>
                <a:latin typeface="Calibri" pitchFamily="34" charset="0"/>
                <a:ea typeface="Calibri" pitchFamily="34" charset="-122"/>
                <a:cs typeface="Calibri" pitchFamily="34" charset="-120"/>
              </a:rPr>
              <a:t>types, benefits, IaaS/PaaS/SaaS</a:t>
            </a:r>
            <a:endParaRPr lang="en-US" sz="1500" dirty="0"/>
          </a:p>
        </p:txBody>
      </p:sp>
      <p:sp>
        <p:nvSpPr>
          <p:cNvPr id="28" name="Shape 26"/>
          <p:cNvSpPr/>
          <p:nvPr/>
        </p:nvSpPr>
        <p:spPr>
          <a:xfrm>
            <a:off x="9946386" y="3749040"/>
            <a:ext cx="1696669" cy="1737360"/>
          </a:xfrm>
          <a:prstGeom prst="roundRect">
            <a:avLst>
              <a:gd name="adj" fmla="val 5389"/>
            </a:avLst>
          </a:prstGeom>
          <a:solidFill>
            <a:srgbClr val="FDF1E7"/>
          </a:solidFill>
          <a:ln w="12700">
            <a:solidFill>
              <a:srgbClr val="FDF1E7"/>
            </a:solidFill>
            <a:prstDash val="solid"/>
          </a:ln>
        </p:spPr>
      </p:sp>
      <p:sp>
        <p:nvSpPr>
          <p:cNvPr id="29" name="Text 27"/>
          <p:cNvSpPr txBox="1"/>
          <p:nvPr/>
        </p:nvSpPr>
        <p:spPr>
          <a:xfrm>
            <a:off x="10110978" y="3858768"/>
            <a:ext cx="1367485" cy="1517904"/>
          </a:xfrm>
          <a:prstGeom prst="rect">
            <a:avLst/>
          </a:prstGeom>
          <a:noFill/>
          <a:ln/>
        </p:spPr>
        <p:txBody>
          <a:bodyPr wrap="square" lIns="0" tIns="0" rIns="0" bIns="0" rtlCol="0" anchor="t"/>
          <a:lstStyle/>
          <a:p>
            <a:pPr indent="0" marL="0">
              <a:spcAft>
                <a:spcPts val="400"/>
              </a:spcAft>
              <a:buNone/>
            </a:pPr>
            <a:r>
              <a:rPr lang="en-US" sz="1500" b="1" dirty="0">
                <a:solidFill>
                  <a:srgbClr val="14304A"/>
                </a:solidFill>
                <a:latin typeface="Calibri" pitchFamily="34" charset="0"/>
                <a:ea typeface="Calibri" pitchFamily="34" charset="-122"/>
                <a:cs typeface="Calibri" pitchFamily="34" charset="-120"/>
              </a:rPr>
              <a:t>7.6 Resilience</a:t>
            </a:r>
            <a:endParaRPr lang="en-US" sz="1500" dirty="0"/>
          </a:p>
          <a:p>
            <a:pPr indent="0" marL="0">
              <a:spcAft>
                <a:spcPts val="400"/>
              </a:spcAft>
              <a:buNone/>
            </a:pPr>
            <a:r>
              <a:rPr lang="en-US" sz="1300" dirty="0">
                <a:solidFill>
                  <a:srgbClr val="17334B"/>
                </a:solidFill>
                <a:latin typeface="Calibri" pitchFamily="34" charset="0"/>
                <a:ea typeface="Calibri" pitchFamily="34" charset="-122"/>
                <a:cs typeface="Calibri" pitchFamily="34" charset="-120"/>
              </a:rPr>
              <a:t>benefits and methods</a:t>
            </a:r>
            <a:endParaRPr lang="en-US" sz="1500" dirty="0"/>
          </a:p>
        </p:txBody>
      </p:sp>
      <p:sp>
        <p:nvSpPr>
          <p:cNvPr id="30" name="Text 28"/>
          <p:cNvSpPr txBox="1"/>
          <p:nvPr/>
        </p:nvSpPr>
        <p:spPr>
          <a:xfrm>
            <a:off x="548640" y="6473952"/>
            <a:ext cx="11094415" cy="274320"/>
          </a:xfrm>
          <a:prstGeom prst="rect">
            <a:avLst/>
          </a:prstGeom>
          <a:noFill/>
          <a:ln/>
        </p:spPr>
        <p:txBody>
          <a:bodyPr wrap="square" lIns="0" tIns="0" rIns="0" bIns="0" rtlCol="0" anchor="ctr"/>
          <a:lstStyle/>
          <a:p>
            <a:pPr indent="0" marL="0">
              <a:buNone/>
            </a:pPr>
            <a:r>
              <a:rPr lang="en-US" sz="1000" dirty="0">
                <a:solidFill>
                  <a:srgbClr val="4F6577"/>
                </a:solidFill>
                <a:latin typeface="Calibri" pitchFamily="34" charset="0"/>
                <a:ea typeface="Calibri" pitchFamily="34" charset="-122"/>
                <a:cs typeface="Calibri" pitchFamily="34" charset="-120"/>
              </a:rPr>
              <a:t>Number systems (binary, denary, hexadecimal, units) are taught first as a foundation for addressing, storage and data representation.</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548640" y="411480"/>
            <a:ext cx="11094415" cy="731520"/>
          </a:xfrm>
          <a:prstGeom prst="rect">
            <a:avLst/>
          </a:prstGeom>
          <a:noFill/>
          <a:ln/>
        </p:spPr>
        <p:txBody>
          <a:bodyPr wrap="square" lIns="0" tIns="0" rIns="0" bIns="0" rtlCol="0" anchor="ctr"/>
          <a:lstStyle/>
          <a:p>
            <a:pPr indent="0" marL="0">
              <a:buNone/>
            </a:pPr>
            <a:r>
              <a:rPr lang="en-US" sz="3200" b="1" dirty="0">
                <a:solidFill>
                  <a:srgbClr val="17334B"/>
                </a:solidFill>
                <a:latin typeface="Cambria" pitchFamily="34" charset="0"/>
                <a:ea typeface="Cambria" pitchFamily="34" charset="-122"/>
                <a:cs typeface="Cambria" pitchFamily="34" charset="-120"/>
              </a:rPr>
              <a:t>How it is assessed: exam technique</a:t>
            </a:r>
            <a:endParaRPr lang="en-US" sz="32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548640" y="1325880"/>
          <a:ext cx="6949440" cy="914400"/>
        </p:xfrm>
        <a:graphic>
          <a:graphicData uri="http://schemas.openxmlformats.org/drawingml/2006/table">
            <a:tbl>
              <a:tblPr/>
              <a:tblGrid>
                <a:gridCol w="1737360"/>
                <a:gridCol w="4206240"/>
                <a:gridCol w="1005840"/>
              </a:tblGrid>
              <a:tr h="0">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Command word</a:t>
                      </a:r>
                      <a:endParaRPr lang="en-US" sz="13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14304A"/>
                    </a:solidFill>
                  </a:tcPr>
                </a:tc>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What students must do</a:t>
                      </a:r>
                      <a:endParaRPr lang="en-US" sz="13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14304A"/>
                    </a:solidFill>
                  </a:tcPr>
                </a:tc>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Typical marks</a:t>
                      </a:r>
                      <a:endParaRPr lang="en-US" sz="13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14304A"/>
                    </a:solidFill>
                  </a:tcPr>
                </a:tc>
              </a:tr>
              <a:tr h="0">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State / identify</a:t>
                      </a:r>
                      <a:endParaRPr lang="en-US" sz="13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short fact or name, no explanation</a:t>
                      </a:r>
                      <a:endParaRPr lang="en-US" sz="13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1</a:t>
                      </a:r>
                      <a:endParaRPr lang="en-US" sz="13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r>
              <a:tr h="0">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Describe</a:t>
                      </a:r>
                      <a:endParaRPr lang="en-US" sz="13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features or steps; one mark per accurate point</a:t>
                      </a:r>
                      <a:endParaRPr lang="en-US" sz="13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2–4</a:t>
                      </a:r>
                      <a:endParaRPr lang="en-US" sz="13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r>
              <a:tr h="0">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Explain</a:t>
                      </a:r>
                      <a:endParaRPr lang="en-US" sz="13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point + why/how (“because”, “so that”), applied to the scenario</a:t>
                      </a:r>
                      <a:endParaRPr lang="en-US" sz="13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2–6</a:t>
                      </a:r>
                      <a:endParaRPr lang="en-US" sz="13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r>
              <a:tr h="0">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Discuss</a:t>
                      </a:r>
                      <a:endParaRPr lang="en-US" sz="13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different sides: how it works, benefits, drawbacks, depends on</a:t>
                      </a:r>
                      <a:endParaRPr lang="en-US" sz="13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6–9</a:t>
                      </a:r>
                      <a:endParaRPr lang="en-US" sz="13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r>
              <a:tr h="0">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Evaluate / justify</a:t>
                      </a:r>
                      <a:endParaRPr lang="en-US" sz="13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weigh strengths against weaknesses; supported judgement</a:t>
                      </a:r>
                      <a:endParaRPr lang="en-US" sz="13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9–12</a:t>
                      </a:r>
                      <a:endParaRPr lang="en-US" sz="13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r>
            </a:tbl>
          </a:graphicData>
        </a:graphic>
      </p:graphicFrame>
      <p:sp>
        <p:nvSpPr>
          <p:cNvPr id="4" name="Shape 1"/>
          <p:cNvSpPr/>
          <p:nvPr/>
        </p:nvSpPr>
        <p:spPr>
          <a:xfrm>
            <a:off x="7772400" y="1325880"/>
            <a:ext cx="3867912" cy="2148840"/>
          </a:xfrm>
          <a:prstGeom prst="roundRect">
            <a:avLst>
              <a:gd name="adj" fmla="val 4255"/>
            </a:avLst>
          </a:prstGeom>
          <a:solidFill>
            <a:srgbClr val="E6F4EE"/>
          </a:solidFill>
          <a:ln w="12700">
            <a:solidFill>
              <a:srgbClr val="E6F4EE"/>
            </a:solidFill>
            <a:prstDash val="solid"/>
          </a:ln>
        </p:spPr>
      </p:sp>
      <p:sp>
        <p:nvSpPr>
          <p:cNvPr id="5" name="Text 2"/>
          <p:cNvSpPr txBox="1"/>
          <p:nvPr/>
        </p:nvSpPr>
        <p:spPr>
          <a:xfrm>
            <a:off x="7936992" y="1435608"/>
            <a:ext cx="3538728" cy="1929384"/>
          </a:xfrm>
          <a:prstGeom prst="rect">
            <a:avLst/>
          </a:prstGeom>
          <a:noFill/>
          <a:ln/>
        </p:spPr>
        <p:txBody>
          <a:bodyPr wrap="square" lIns="0" tIns="0" rIns="0" bIns="0" rtlCol="0" anchor="t"/>
          <a:lstStyle/>
          <a:p>
            <a:pPr indent="0" marL="0">
              <a:spcAft>
                <a:spcPts val="400"/>
              </a:spcAft>
              <a:buNone/>
            </a:pPr>
            <a:r>
              <a:rPr lang="en-US" sz="1500" b="1" dirty="0">
                <a:solidFill>
                  <a:srgbClr val="2A7F62"/>
                </a:solidFill>
                <a:latin typeface="Calibri" pitchFamily="34" charset="0"/>
                <a:ea typeface="Calibri" pitchFamily="34" charset="-122"/>
                <a:cs typeface="Calibri" pitchFamily="34" charset="-120"/>
              </a:rPr>
              <a:t>Level-marked answers</a:t>
            </a:r>
            <a:endParaRPr lang="en-US" sz="1500" dirty="0"/>
          </a:p>
          <a:p>
            <a:pPr indent="0" marL="0">
              <a:spcAft>
                <a:spcPts val="400"/>
              </a:spcAft>
              <a:buNone/>
            </a:pPr>
            <a:r>
              <a:rPr lang="en-US" sz="1300" dirty="0">
                <a:solidFill>
                  <a:srgbClr val="17334B"/>
                </a:solidFill>
                <a:latin typeface="Calibri" pitchFamily="34" charset="0"/>
                <a:ea typeface="Calibri" pitchFamily="34" charset="-122"/>
                <a:cs typeface="Calibri" pitchFamily="34" charset="-120"/>
              </a:rPr>
              <a:t>Long answers are judged as a whole. Reward developed points linked to the scenario, not lists. About 1 minute per mark.</a:t>
            </a:r>
            <a:endParaRPr lang="en-US" sz="1500" dirty="0"/>
          </a:p>
        </p:txBody>
      </p:sp>
      <p:sp>
        <p:nvSpPr>
          <p:cNvPr id="6" name="Shape 3"/>
          <p:cNvSpPr/>
          <p:nvPr/>
        </p:nvSpPr>
        <p:spPr>
          <a:xfrm>
            <a:off x="7772400" y="3657600"/>
            <a:ext cx="3867912" cy="2148840"/>
          </a:xfrm>
          <a:prstGeom prst="roundRect">
            <a:avLst>
              <a:gd name="adj" fmla="val 4255"/>
            </a:avLst>
          </a:prstGeom>
          <a:solidFill>
            <a:srgbClr val="FDF1E7"/>
          </a:solidFill>
          <a:ln w="12700">
            <a:solidFill>
              <a:srgbClr val="FDF1E7"/>
            </a:solidFill>
            <a:prstDash val="solid"/>
          </a:ln>
        </p:spPr>
      </p:sp>
      <p:sp>
        <p:nvSpPr>
          <p:cNvPr id="7" name="Text 4"/>
          <p:cNvSpPr txBox="1"/>
          <p:nvPr/>
        </p:nvSpPr>
        <p:spPr>
          <a:xfrm>
            <a:off x="7936992" y="3767328"/>
            <a:ext cx="3538728" cy="1929384"/>
          </a:xfrm>
          <a:prstGeom prst="rect">
            <a:avLst/>
          </a:prstGeom>
          <a:noFill/>
          <a:ln/>
        </p:spPr>
        <p:txBody>
          <a:bodyPr wrap="square" lIns="0" tIns="0" rIns="0" bIns="0" rtlCol="0" anchor="t"/>
          <a:lstStyle/>
          <a:p>
            <a:pPr indent="0" marL="0">
              <a:spcAft>
                <a:spcPts val="400"/>
              </a:spcAft>
              <a:buNone/>
            </a:pPr>
            <a:r>
              <a:rPr lang="en-US" sz="1500" b="1" dirty="0">
                <a:solidFill>
                  <a:srgbClr val="14304A"/>
                </a:solidFill>
                <a:latin typeface="Calibri" pitchFamily="34" charset="0"/>
                <a:ea typeface="Calibri" pitchFamily="34" charset="-122"/>
                <a:cs typeface="Calibri" pitchFamily="34" charset="-120"/>
              </a:rPr>
              <a:t>On the site</a:t>
            </a:r>
            <a:endParaRPr lang="en-US" sz="1500" dirty="0"/>
          </a:p>
          <a:p>
            <a:pPr indent="0" marL="0">
              <a:spcAft>
                <a:spcPts val="400"/>
              </a:spcAft>
              <a:buNone/>
            </a:pPr>
            <a:r>
              <a:rPr lang="en-US" sz="1300" dirty="0">
                <a:solidFill>
                  <a:srgbClr val="17334B"/>
                </a:solidFill>
                <a:latin typeface="Calibri" pitchFamily="34" charset="0"/>
                <a:ea typeface="Calibri" pitchFamily="34" charset="-122"/>
                <a:cs typeface="Calibri" pitchFamily="34" charset="-120"/>
              </a:rPr>
              <a:t>Exam practice has two scenario papers (short and extended) with self-marking checklists and level descriptors. Every question links to its lesson and the AI tutor.</a:t>
            </a:r>
            <a:endParaRPr lang="en-US" sz="1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548640" y="411480"/>
            <a:ext cx="11094415" cy="731520"/>
          </a:xfrm>
          <a:prstGeom prst="rect">
            <a:avLst/>
          </a:prstGeom>
          <a:noFill/>
          <a:ln/>
        </p:spPr>
        <p:txBody>
          <a:bodyPr wrap="square" lIns="0" tIns="0" rIns="0" bIns="0" rtlCol="0" anchor="ctr"/>
          <a:lstStyle/>
          <a:p>
            <a:pPr indent="0" marL="0">
              <a:buNone/>
            </a:pPr>
            <a:r>
              <a:rPr lang="en-US" sz="3200" b="1" dirty="0">
                <a:solidFill>
                  <a:srgbClr val="17334B"/>
                </a:solidFill>
                <a:latin typeface="Cambria" pitchFamily="34" charset="0"/>
                <a:ea typeface="Cambria" pitchFamily="34" charset="-122"/>
                <a:cs typeface="Cambria" pitchFamily="34" charset="-120"/>
              </a:rPr>
              <a:t>The student course site</a:t>
            </a:r>
            <a:endParaRPr lang="en-US" sz="3200" dirty="0"/>
          </a:p>
        </p:txBody>
      </p:sp>
      <p:sp>
        <p:nvSpPr>
          <p:cNvPr id="3" name="Shape 1"/>
          <p:cNvSpPr/>
          <p:nvPr/>
        </p:nvSpPr>
        <p:spPr>
          <a:xfrm>
            <a:off x="548640" y="1371600"/>
            <a:ext cx="3566160" cy="1920240"/>
          </a:xfrm>
          <a:prstGeom prst="roundRect">
            <a:avLst>
              <a:gd name="adj" fmla="val 4762"/>
            </a:avLst>
          </a:prstGeom>
          <a:solidFill>
            <a:srgbClr val="EAF2F9"/>
          </a:solidFill>
          <a:ln w="12700">
            <a:solidFill>
              <a:srgbClr val="EAF2F9"/>
            </a:solidFill>
            <a:prstDash val="solid"/>
          </a:ln>
        </p:spPr>
      </p:sp>
      <p:sp>
        <p:nvSpPr>
          <p:cNvPr id="4" name="Text 2"/>
          <p:cNvSpPr txBox="1"/>
          <p:nvPr/>
        </p:nvSpPr>
        <p:spPr>
          <a:xfrm>
            <a:off x="713232" y="1481328"/>
            <a:ext cx="3236976" cy="1700784"/>
          </a:xfrm>
          <a:prstGeom prst="rect">
            <a:avLst/>
          </a:prstGeom>
          <a:noFill/>
          <a:ln/>
        </p:spPr>
        <p:txBody>
          <a:bodyPr wrap="square" lIns="0" tIns="0" rIns="0" bIns="0" rtlCol="0" anchor="t"/>
          <a:lstStyle/>
          <a:p>
            <a:pPr indent="0" marL="0">
              <a:spcAft>
                <a:spcPts val="400"/>
              </a:spcAft>
              <a:buNone/>
            </a:pPr>
            <a:r>
              <a:rPr lang="en-US" sz="1600" b="1" dirty="0">
                <a:solidFill>
                  <a:srgbClr val="14304A"/>
                </a:solidFill>
                <a:latin typeface="Calibri" pitchFamily="34" charset="0"/>
                <a:ea typeface="Calibri" pitchFamily="34" charset="-122"/>
                <a:cs typeface="Calibri" pitchFamily="34" charset="-120"/>
              </a:rPr>
              <a:t>1. Course guide</a:t>
            </a:r>
            <a:endParaRPr lang="en-US" sz="1600" dirty="0"/>
          </a:p>
          <a:p>
            <a:pPr indent="0" marL="0">
              <a:spcAft>
                <a:spcPts val="400"/>
              </a:spcAft>
              <a:buNone/>
            </a:pPr>
            <a:r>
              <a:rPr lang="en-US" sz="1400" dirty="0">
                <a:solidFill>
                  <a:srgbClr val="17334B"/>
                </a:solidFill>
                <a:latin typeface="Calibri" pitchFamily="34" charset="0"/>
                <a:ea typeface="Calibri" pitchFamily="34" charset="-122"/>
                <a:cs typeface="Calibri" pitchFamily="34" charset="-120"/>
              </a:rPr>
              <a:t>How the exam works and a red/amber/green checklist of all 26 spec points</a:t>
            </a:r>
            <a:endParaRPr lang="en-US" sz="1600" dirty="0"/>
          </a:p>
        </p:txBody>
      </p:sp>
      <p:sp>
        <p:nvSpPr>
          <p:cNvPr id="5" name="Shape 3"/>
          <p:cNvSpPr/>
          <p:nvPr/>
        </p:nvSpPr>
        <p:spPr>
          <a:xfrm>
            <a:off x="4297680" y="1371600"/>
            <a:ext cx="3566160" cy="1920240"/>
          </a:xfrm>
          <a:prstGeom prst="roundRect">
            <a:avLst>
              <a:gd name="adj" fmla="val 4762"/>
            </a:avLst>
          </a:prstGeom>
          <a:solidFill>
            <a:srgbClr val="E6F4EE"/>
          </a:solidFill>
          <a:ln w="12700">
            <a:solidFill>
              <a:srgbClr val="E6F4EE"/>
            </a:solidFill>
            <a:prstDash val="solid"/>
          </a:ln>
        </p:spPr>
      </p:sp>
      <p:sp>
        <p:nvSpPr>
          <p:cNvPr id="6" name="Text 4"/>
          <p:cNvSpPr txBox="1"/>
          <p:nvPr/>
        </p:nvSpPr>
        <p:spPr>
          <a:xfrm>
            <a:off x="4462272" y="1481328"/>
            <a:ext cx="3236976" cy="1700784"/>
          </a:xfrm>
          <a:prstGeom prst="rect">
            <a:avLst/>
          </a:prstGeom>
          <a:noFill/>
          <a:ln/>
        </p:spPr>
        <p:txBody>
          <a:bodyPr wrap="square" lIns="0" tIns="0" rIns="0" bIns="0" rtlCol="0" anchor="t"/>
          <a:lstStyle/>
          <a:p>
            <a:pPr indent="0" marL="0">
              <a:spcAft>
                <a:spcPts val="400"/>
              </a:spcAft>
              <a:buNone/>
            </a:pPr>
            <a:r>
              <a:rPr lang="en-US" sz="1600" b="1" dirty="0">
                <a:solidFill>
                  <a:srgbClr val="14304A"/>
                </a:solidFill>
                <a:latin typeface="Calibri" pitchFamily="34" charset="0"/>
                <a:ea typeface="Calibri" pitchFamily="34" charset="-122"/>
                <a:cs typeface="Calibri" pitchFamily="34" charset="-120"/>
              </a:rPr>
              <a:t>2. Learn</a:t>
            </a:r>
            <a:endParaRPr lang="en-US" sz="1600" dirty="0"/>
          </a:p>
          <a:p>
            <a:pPr indent="0" marL="0">
              <a:spcAft>
                <a:spcPts val="400"/>
              </a:spcAft>
              <a:buNone/>
            </a:pPr>
            <a:r>
              <a:rPr lang="en-US" sz="1400" dirty="0">
                <a:solidFill>
                  <a:srgbClr val="17334B"/>
                </a:solidFill>
                <a:latin typeface="Calibri" pitchFamily="34" charset="0"/>
                <a:ea typeface="Calibri" pitchFamily="34" charset="-122"/>
                <a:cs typeface="Calibri" pitchFamily="34" charset="-120"/>
              </a:rPr>
              <a:t>18 lessons with original diagrams, key terms, exam tips and questions</a:t>
            </a:r>
            <a:endParaRPr lang="en-US" sz="1600" dirty="0"/>
          </a:p>
        </p:txBody>
      </p:sp>
      <p:sp>
        <p:nvSpPr>
          <p:cNvPr id="7" name="Shape 5"/>
          <p:cNvSpPr/>
          <p:nvPr/>
        </p:nvSpPr>
        <p:spPr>
          <a:xfrm>
            <a:off x="8046720" y="1371600"/>
            <a:ext cx="3566160" cy="1920240"/>
          </a:xfrm>
          <a:prstGeom prst="roundRect">
            <a:avLst>
              <a:gd name="adj" fmla="val 4762"/>
            </a:avLst>
          </a:prstGeom>
          <a:solidFill>
            <a:srgbClr val="EAF2F9"/>
          </a:solidFill>
          <a:ln w="12700">
            <a:solidFill>
              <a:srgbClr val="EAF2F9"/>
            </a:solidFill>
            <a:prstDash val="solid"/>
          </a:ln>
        </p:spPr>
      </p:sp>
      <p:sp>
        <p:nvSpPr>
          <p:cNvPr id="8" name="Text 6"/>
          <p:cNvSpPr txBox="1"/>
          <p:nvPr/>
        </p:nvSpPr>
        <p:spPr>
          <a:xfrm>
            <a:off x="8211312" y="1481328"/>
            <a:ext cx="3236976" cy="1700784"/>
          </a:xfrm>
          <a:prstGeom prst="rect">
            <a:avLst/>
          </a:prstGeom>
          <a:noFill/>
          <a:ln/>
        </p:spPr>
        <p:txBody>
          <a:bodyPr wrap="square" lIns="0" tIns="0" rIns="0" bIns="0" rtlCol="0" anchor="t"/>
          <a:lstStyle/>
          <a:p>
            <a:pPr indent="0" marL="0">
              <a:spcAft>
                <a:spcPts val="400"/>
              </a:spcAft>
              <a:buNone/>
            </a:pPr>
            <a:r>
              <a:rPr lang="en-US" sz="1600" b="1" dirty="0">
                <a:solidFill>
                  <a:srgbClr val="14304A"/>
                </a:solidFill>
                <a:latin typeface="Calibri" pitchFamily="34" charset="0"/>
                <a:ea typeface="Calibri" pitchFamily="34" charset="-122"/>
                <a:cs typeface="Calibri" pitchFamily="34" charset="-120"/>
              </a:rPr>
              <a:t>3. Workbook + tutor</a:t>
            </a:r>
            <a:endParaRPr lang="en-US" sz="1600" dirty="0"/>
          </a:p>
          <a:p>
            <a:pPr indent="0" marL="0">
              <a:spcAft>
                <a:spcPts val="400"/>
              </a:spcAft>
              <a:buNone/>
            </a:pPr>
            <a:r>
              <a:rPr lang="en-US" sz="1400" dirty="0">
                <a:solidFill>
                  <a:srgbClr val="17334B"/>
                </a:solidFill>
                <a:latin typeface="Calibri" pitchFamily="34" charset="0"/>
                <a:ea typeface="Calibri" pitchFamily="34" charset="-122"/>
                <a:cs typeface="Calibri" pitchFamily="34" charset="-120"/>
              </a:rPr>
              <a:t>An activity and quick check per lesson; AI study tutor; saves on device</a:t>
            </a:r>
            <a:endParaRPr lang="en-US" sz="1600" dirty="0"/>
          </a:p>
        </p:txBody>
      </p:sp>
      <p:sp>
        <p:nvSpPr>
          <p:cNvPr id="9" name="Shape 7"/>
          <p:cNvSpPr/>
          <p:nvPr/>
        </p:nvSpPr>
        <p:spPr>
          <a:xfrm>
            <a:off x="548640" y="3520440"/>
            <a:ext cx="3566160" cy="1920240"/>
          </a:xfrm>
          <a:prstGeom prst="roundRect">
            <a:avLst>
              <a:gd name="adj" fmla="val 4762"/>
            </a:avLst>
          </a:prstGeom>
          <a:solidFill>
            <a:srgbClr val="E6F4EE"/>
          </a:solidFill>
          <a:ln w="12700">
            <a:solidFill>
              <a:srgbClr val="E6F4EE"/>
            </a:solidFill>
            <a:prstDash val="solid"/>
          </a:ln>
        </p:spPr>
      </p:sp>
      <p:sp>
        <p:nvSpPr>
          <p:cNvPr id="10" name="Text 8"/>
          <p:cNvSpPr txBox="1"/>
          <p:nvPr/>
        </p:nvSpPr>
        <p:spPr>
          <a:xfrm>
            <a:off x="713232" y="3630168"/>
            <a:ext cx="3236976" cy="1700784"/>
          </a:xfrm>
          <a:prstGeom prst="rect">
            <a:avLst/>
          </a:prstGeom>
          <a:noFill/>
          <a:ln/>
        </p:spPr>
        <p:txBody>
          <a:bodyPr wrap="square" lIns="0" tIns="0" rIns="0" bIns="0" rtlCol="0" anchor="t"/>
          <a:lstStyle/>
          <a:p>
            <a:pPr indent="0" marL="0">
              <a:spcAft>
                <a:spcPts val="400"/>
              </a:spcAft>
              <a:buNone/>
            </a:pPr>
            <a:r>
              <a:rPr lang="en-US" sz="1600" b="1" dirty="0">
                <a:solidFill>
                  <a:srgbClr val="14304A"/>
                </a:solidFill>
                <a:latin typeface="Calibri" pitchFamily="34" charset="0"/>
                <a:ea typeface="Calibri" pitchFamily="34" charset="-122"/>
                <a:cs typeface="Calibri" pitchFamily="34" charset="-120"/>
              </a:rPr>
              <a:t>4. Practicals</a:t>
            </a:r>
            <a:endParaRPr lang="en-US" sz="1600" dirty="0"/>
          </a:p>
          <a:p>
            <a:pPr indent="0" marL="0">
              <a:spcAft>
                <a:spcPts val="400"/>
              </a:spcAft>
              <a:buNone/>
            </a:pPr>
            <a:r>
              <a:rPr lang="en-US" sz="1400" dirty="0">
                <a:solidFill>
                  <a:srgbClr val="17334B"/>
                </a:solidFill>
                <a:latin typeface="Calibri" pitchFamily="34" charset="0"/>
                <a:ea typeface="Calibri" pitchFamily="34" charset="-122"/>
                <a:cs typeface="Calibri" pitchFamily="34" charset="-120"/>
              </a:rPr>
              <a:t>12 tasks: motherboard, command line, Packet Tracer, VMs, resilience plan</a:t>
            </a:r>
            <a:endParaRPr lang="en-US" sz="1600" dirty="0"/>
          </a:p>
        </p:txBody>
      </p:sp>
      <p:sp>
        <p:nvSpPr>
          <p:cNvPr id="11" name="Shape 9"/>
          <p:cNvSpPr/>
          <p:nvPr/>
        </p:nvSpPr>
        <p:spPr>
          <a:xfrm>
            <a:off x="4297680" y="3520440"/>
            <a:ext cx="3566160" cy="1920240"/>
          </a:xfrm>
          <a:prstGeom prst="roundRect">
            <a:avLst>
              <a:gd name="adj" fmla="val 4762"/>
            </a:avLst>
          </a:prstGeom>
          <a:solidFill>
            <a:srgbClr val="EAF2F9"/>
          </a:solidFill>
          <a:ln w="12700">
            <a:solidFill>
              <a:srgbClr val="EAF2F9"/>
            </a:solidFill>
            <a:prstDash val="solid"/>
          </a:ln>
        </p:spPr>
      </p:sp>
      <p:sp>
        <p:nvSpPr>
          <p:cNvPr id="12" name="Text 10"/>
          <p:cNvSpPr txBox="1"/>
          <p:nvPr/>
        </p:nvSpPr>
        <p:spPr>
          <a:xfrm>
            <a:off x="4462272" y="3630168"/>
            <a:ext cx="3236976" cy="1700784"/>
          </a:xfrm>
          <a:prstGeom prst="rect">
            <a:avLst/>
          </a:prstGeom>
          <a:noFill/>
          <a:ln/>
        </p:spPr>
        <p:txBody>
          <a:bodyPr wrap="square" lIns="0" tIns="0" rIns="0" bIns="0" rtlCol="0" anchor="t"/>
          <a:lstStyle/>
          <a:p>
            <a:pPr indent="0" marL="0">
              <a:spcAft>
                <a:spcPts val="400"/>
              </a:spcAft>
              <a:buNone/>
            </a:pPr>
            <a:r>
              <a:rPr lang="en-US" sz="1600" b="1" dirty="0">
                <a:solidFill>
                  <a:srgbClr val="14304A"/>
                </a:solidFill>
                <a:latin typeface="Calibri" pitchFamily="34" charset="0"/>
                <a:ea typeface="Calibri" pitchFamily="34" charset="-122"/>
                <a:cs typeface="Calibri" pitchFamily="34" charset="-120"/>
              </a:rPr>
              <a:t>5. Exam practice</a:t>
            </a:r>
            <a:endParaRPr lang="en-US" sz="1600" dirty="0"/>
          </a:p>
          <a:p>
            <a:pPr indent="0" marL="0">
              <a:spcAft>
                <a:spcPts val="400"/>
              </a:spcAft>
              <a:buNone/>
            </a:pPr>
            <a:r>
              <a:rPr lang="en-US" sz="1400" dirty="0">
                <a:solidFill>
                  <a:srgbClr val="17334B"/>
                </a:solidFill>
                <a:latin typeface="Calibri" pitchFamily="34" charset="0"/>
                <a:ea typeface="Calibri" pitchFamily="34" charset="-122"/>
                <a:cs typeface="Calibri" pitchFamily="34" charset="-120"/>
              </a:rPr>
              <a:t>Scenario papers with command-word guide and level marking</a:t>
            </a:r>
            <a:endParaRPr lang="en-US" sz="1600" dirty="0"/>
          </a:p>
        </p:txBody>
      </p:sp>
      <p:sp>
        <p:nvSpPr>
          <p:cNvPr id="13" name="Shape 11"/>
          <p:cNvSpPr/>
          <p:nvPr/>
        </p:nvSpPr>
        <p:spPr>
          <a:xfrm>
            <a:off x="8046720" y="3520440"/>
            <a:ext cx="3566160" cy="1920240"/>
          </a:xfrm>
          <a:prstGeom prst="roundRect">
            <a:avLst>
              <a:gd name="adj" fmla="val 4762"/>
            </a:avLst>
          </a:prstGeom>
          <a:solidFill>
            <a:srgbClr val="E6F4EE"/>
          </a:solidFill>
          <a:ln w="12700">
            <a:solidFill>
              <a:srgbClr val="E6F4EE"/>
            </a:solidFill>
            <a:prstDash val="solid"/>
          </a:ln>
        </p:spPr>
      </p:sp>
      <p:sp>
        <p:nvSpPr>
          <p:cNvPr id="14" name="Text 12"/>
          <p:cNvSpPr txBox="1"/>
          <p:nvPr/>
        </p:nvSpPr>
        <p:spPr>
          <a:xfrm>
            <a:off x="8211312" y="3630168"/>
            <a:ext cx="3236976" cy="1700784"/>
          </a:xfrm>
          <a:prstGeom prst="rect">
            <a:avLst/>
          </a:prstGeom>
          <a:noFill/>
          <a:ln/>
        </p:spPr>
        <p:txBody>
          <a:bodyPr wrap="square" lIns="0" tIns="0" rIns="0" bIns="0" rtlCol="0" anchor="t"/>
          <a:lstStyle/>
          <a:p>
            <a:pPr indent="0" marL="0">
              <a:spcAft>
                <a:spcPts val="400"/>
              </a:spcAft>
              <a:buNone/>
            </a:pPr>
            <a:r>
              <a:rPr lang="en-US" sz="1600" b="1" dirty="0">
                <a:solidFill>
                  <a:srgbClr val="14304A"/>
                </a:solidFill>
                <a:latin typeface="Calibri" pitchFamily="34" charset="0"/>
                <a:ea typeface="Calibri" pitchFamily="34" charset="-122"/>
                <a:cs typeface="Calibri" pitchFamily="34" charset="-120"/>
              </a:rPr>
              <a:t>6. Quizzes</a:t>
            </a:r>
            <a:endParaRPr lang="en-US" sz="1600" dirty="0"/>
          </a:p>
          <a:p>
            <a:pPr indent="0" marL="0">
              <a:spcAft>
                <a:spcPts val="400"/>
              </a:spcAft>
              <a:buNone/>
            </a:pPr>
            <a:r>
              <a:rPr lang="en-US" sz="1400" dirty="0">
                <a:solidFill>
                  <a:srgbClr val="17334B"/>
                </a:solidFill>
                <a:latin typeface="Calibri" pitchFamily="34" charset="0"/>
                <a:ea typeface="Calibri" pitchFamily="34" charset="-122"/>
                <a:cs typeface="Calibri" pitchFamily="34" charset="-120"/>
              </a:rPr>
              <a:t>Five instant-marked quizzes, one per topic block</a:t>
            </a:r>
            <a:endParaRPr lang="en-US" sz="1600" dirty="0"/>
          </a:p>
        </p:txBody>
      </p:sp>
      <p:sp>
        <p:nvSpPr>
          <p:cNvPr id="15" name="Text 13"/>
          <p:cNvSpPr txBox="1"/>
          <p:nvPr/>
        </p:nvSpPr>
        <p:spPr>
          <a:xfrm>
            <a:off x="548640" y="6473952"/>
            <a:ext cx="11094415" cy="274320"/>
          </a:xfrm>
          <a:prstGeom prst="rect">
            <a:avLst/>
          </a:prstGeom>
          <a:noFill/>
          <a:ln/>
        </p:spPr>
        <p:txBody>
          <a:bodyPr wrap="square" lIns="0" tIns="0" rIns="0" bIns="0" rtlCol="0" anchor="ctr"/>
          <a:lstStyle/>
          <a:p>
            <a:pPr indent="0" marL="0">
              <a:buNone/>
            </a:pPr>
            <a:r>
              <a:rPr lang="en-US" sz="1000" dirty="0">
                <a:solidFill>
                  <a:srgbClr val="4F6577"/>
                </a:solidFill>
                <a:latin typeface="Calibri" pitchFamily="34" charset="0"/>
                <a:ea typeface="Calibri" pitchFamily="34" charset="-122"/>
                <a:cs typeface="Calibri" pitchFamily="34" charset="-120"/>
              </a:rPr>
              <a:t>Plus 7. Videos: 30 embedded videos (MrBrownCS series, TED, Cisco). Link for Teams: nigeriastudentcenter.github.io/btech/unit7/start.html · No accounts; work saves in the browser.</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548640" y="411480"/>
            <a:ext cx="11094415" cy="731520"/>
          </a:xfrm>
          <a:prstGeom prst="rect">
            <a:avLst/>
          </a:prstGeom>
          <a:noFill/>
          <a:ln/>
        </p:spPr>
        <p:txBody>
          <a:bodyPr wrap="square" lIns="0" tIns="0" rIns="0" bIns="0" rtlCol="0" anchor="ctr"/>
          <a:lstStyle/>
          <a:p>
            <a:pPr indent="0" marL="0">
              <a:buNone/>
            </a:pPr>
            <a:r>
              <a:rPr lang="en-US" sz="3200" b="1" dirty="0">
                <a:solidFill>
                  <a:srgbClr val="17334B"/>
                </a:solidFill>
                <a:latin typeface="Cambria" pitchFamily="34" charset="0"/>
                <a:ea typeface="Cambria" pitchFamily="34" charset="-122"/>
                <a:cs typeface="Cambria" pitchFamily="34" charset="-120"/>
              </a:rPr>
              <a:t>The AI study tutor: used well</a:t>
            </a:r>
            <a:endParaRPr lang="en-US" sz="3200" dirty="0"/>
          </a:p>
        </p:txBody>
      </p:sp>
      <p:sp>
        <p:nvSpPr>
          <p:cNvPr id="3" name="Shape 1"/>
          <p:cNvSpPr/>
          <p:nvPr/>
        </p:nvSpPr>
        <p:spPr>
          <a:xfrm>
            <a:off x="548640" y="1371600"/>
            <a:ext cx="5394960" cy="3291840"/>
          </a:xfrm>
          <a:prstGeom prst="roundRect">
            <a:avLst>
              <a:gd name="adj" fmla="val 2778"/>
            </a:avLst>
          </a:prstGeom>
          <a:solidFill>
            <a:srgbClr val="E6F4EE"/>
          </a:solidFill>
          <a:ln w="12700">
            <a:solidFill>
              <a:srgbClr val="E6F4EE"/>
            </a:solidFill>
            <a:prstDash val="solid"/>
          </a:ln>
        </p:spPr>
      </p:sp>
      <p:sp>
        <p:nvSpPr>
          <p:cNvPr id="4" name="Text 2"/>
          <p:cNvSpPr txBox="1"/>
          <p:nvPr/>
        </p:nvSpPr>
        <p:spPr>
          <a:xfrm>
            <a:off x="713232" y="1481328"/>
            <a:ext cx="5065776" cy="3072384"/>
          </a:xfrm>
          <a:prstGeom prst="rect">
            <a:avLst/>
          </a:prstGeom>
          <a:noFill/>
          <a:ln/>
        </p:spPr>
        <p:txBody>
          <a:bodyPr wrap="square" lIns="0" tIns="0" rIns="0" bIns="0" rtlCol="0" anchor="t"/>
          <a:lstStyle/>
          <a:p>
            <a:pPr indent="0" marL="0">
              <a:spcAft>
                <a:spcPts val="400"/>
              </a:spcAft>
              <a:buNone/>
            </a:pPr>
            <a:r>
              <a:rPr lang="en-US" sz="1600" b="1" dirty="0">
                <a:solidFill>
                  <a:srgbClr val="2A7F62"/>
                </a:solidFill>
                <a:latin typeface="Calibri" pitchFamily="34" charset="0"/>
                <a:ea typeface="Calibri" pitchFamily="34" charset="-122"/>
                <a:cs typeface="Calibri" pitchFamily="34" charset="-120"/>
              </a:rPr>
              <a:t>Encourage students to…</a:t>
            </a:r>
            <a:endParaRPr lang="en-US" sz="1600" dirty="0"/>
          </a:p>
          <a:p>
            <a:pPr indent="0" marL="0">
              <a:spcAft>
                <a:spcPts val="400"/>
              </a:spcAft>
              <a:buNone/>
            </a:pPr>
            <a:r>
              <a:rPr lang="en-US" sz="1400" dirty="0">
                <a:solidFill>
                  <a:srgbClr val="17334B"/>
                </a:solidFill>
                <a:latin typeface="Calibri" pitchFamily="34" charset="0"/>
                <a:ea typeface="Calibri" pitchFamily="34" charset="-122"/>
                <a:cs typeface="Calibri" pitchFamily="34" charset="-120"/>
              </a:rPr>
              <a:t>• ask for a concept explained another way</a:t>
            </a:r>
            <a:endParaRPr lang="en-US" sz="1600" dirty="0"/>
          </a:p>
          <a:p>
            <a:pPr indent="0" marL="0">
              <a:spcAft>
                <a:spcPts val="400"/>
              </a:spcAft>
              <a:buNone/>
            </a:pPr>
            <a:r>
              <a:rPr lang="en-US" sz="1400" dirty="0">
                <a:solidFill>
                  <a:srgbClr val="17334B"/>
                </a:solidFill>
                <a:latin typeface="Calibri" pitchFamily="34" charset="0"/>
                <a:ea typeface="Calibri" pitchFamily="34" charset="-122"/>
                <a:cs typeface="Calibri" pitchFamily="34" charset="-120"/>
              </a:rPr>
              <a:t>• ask it to quiz them on a lesson</a:t>
            </a:r>
            <a:endParaRPr lang="en-US" sz="1600" dirty="0"/>
          </a:p>
          <a:p>
            <a:pPr indent="0" marL="0">
              <a:spcAft>
                <a:spcPts val="400"/>
              </a:spcAft>
              <a:buNone/>
            </a:pPr>
            <a:r>
              <a:rPr lang="en-US" sz="1400" dirty="0">
                <a:solidFill>
                  <a:srgbClr val="17334B"/>
                </a:solidFill>
                <a:latin typeface="Calibri" pitchFamily="34" charset="0"/>
                <a:ea typeface="Calibri" pitchFamily="34" charset="-122"/>
                <a:cs typeface="Calibri" pitchFamily="34" charset="-120"/>
              </a:rPr>
              <a:t>• get one hint when stuck, then try again</a:t>
            </a:r>
            <a:endParaRPr lang="en-US" sz="1600" dirty="0"/>
          </a:p>
          <a:p>
            <a:pPr indent="0" marL="0">
              <a:spcAft>
                <a:spcPts val="400"/>
              </a:spcAft>
              <a:buNone/>
            </a:pPr>
            <a:r>
              <a:rPr lang="en-US" sz="1400" dirty="0">
                <a:solidFill>
                  <a:srgbClr val="17334B"/>
                </a:solidFill>
                <a:latin typeface="Calibri" pitchFamily="34" charset="0"/>
                <a:ea typeface="Calibri" pitchFamily="34" charset="-122"/>
                <a:cs typeface="Calibri" pitchFamily="34" charset="-120"/>
              </a:rPr>
              <a:t>• check a practice answer and ask what is missing</a:t>
            </a:r>
            <a:endParaRPr lang="en-US" sz="1600" dirty="0"/>
          </a:p>
          <a:p>
            <a:pPr indent="0" marL="0">
              <a:spcAft>
                <a:spcPts val="400"/>
              </a:spcAft>
              <a:buNone/>
            </a:pPr>
            <a:r>
              <a:rPr lang="en-US" sz="1400" dirty="0">
                <a:solidFill>
                  <a:srgbClr val="17334B"/>
                </a:solidFill>
                <a:latin typeface="Calibri" pitchFamily="34" charset="0"/>
                <a:ea typeface="Calibri" pitchFamily="34" charset="-122"/>
                <a:cs typeface="Calibri" pitchFamily="34" charset="-120"/>
              </a:rPr>
              <a:t>• use Practice mode for new questions</a:t>
            </a:r>
            <a:endParaRPr lang="en-US" sz="1600" dirty="0"/>
          </a:p>
        </p:txBody>
      </p:sp>
      <p:sp>
        <p:nvSpPr>
          <p:cNvPr id="5" name="Shape 3"/>
          <p:cNvSpPr/>
          <p:nvPr/>
        </p:nvSpPr>
        <p:spPr>
          <a:xfrm>
            <a:off x="6245352" y="1371600"/>
            <a:ext cx="5394960" cy="3291840"/>
          </a:xfrm>
          <a:prstGeom prst="roundRect">
            <a:avLst>
              <a:gd name="adj" fmla="val 2778"/>
            </a:avLst>
          </a:prstGeom>
          <a:solidFill>
            <a:srgbClr val="FDF1E7"/>
          </a:solidFill>
          <a:ln w="12700">
            <a:solidFill>
              <a:srgbClr val="FDF1E7"/>
            </a:solidFill>
            <a:prstDash val="solid"/>
          </a:ln>
        </p:spPr>
      </p:sp>
      <p:sp>
        <p:nvSpPr>
          <p:cNvPr id="6" name="Text 4"/>
          <p:cNvSpPr txBox="1"/>
          <p:nvPr/>
        </p:nvSpPr>
        <p:spPr>
          <a:xfrm>
            <a:off x="6409944" y="1481328"/>
            <a:ext cx="5065776" cy="3072384"/>
          </a:xfrm>
          <a:prstGeom prst="rect">
            <a:avLst/>
          </a:prstGeom>
          <a:noFill/>
          <a:ln/>
        </p:spPr>
        <p:txBody>
          <a:bodyPr wrap="square" lIns="0" tIns="0" rIns="0" bIns="0" rtlCol="0" anchor="t"/>
          <a:lstStyle/>
          <a:p>
            <a:pPr indent="0" marL="0">
              <a:spcAft>
                <a:spcPts val="400"/>
              </a:spcAft>
              <a:buNone/>
            </a:pPr>
            <a:r>
              <a:rPr lang="en-US" sz="1600" b="1" dirty="0">
                <a:solidFill>
                  <a:srgbClr val="A3560B"/>
                </a:solidFill>
                <a:latin typeface="Calibri" pitchFamily="34" charset="0"/>
                <a:ea typeface="Calibri" pitchFamily="34" charset="-122"/>
                <a:cs typeface="Calibri" pitchFamily="34" charset="-120"/>
              </a:rPr>
              <a:t>It is set up to…</a:t>
            </a:r>
            <a:endParaRPr lang="en-US" sz="1600" dirty="0"/>
          </a:p>
          <a:p>
            <a:pPr indent="0" marL="0">
              <a:spcAft>
                <a:spcPts val="400"/>
              </a:spcAft>
              <a:buNone/>
            </a:pPr>
            <a:r>
              <a:rPr lang="en-US" sz="1400" dirty="0">
                <a:solidFill>
                  <a:srgbClr val="17334B"/>
                </a:solidFill>
                <a:latin typeface="Calibri" pitchFamily="34" charset="0"/>
                <a:ea typeface="Calibri" pitchFamily="34" charset="-122"/>
                <a:cs typeface="Calibri" pitchFamily="34" charset="-120"/>
              </a:rPr>
              <a:t>• stay on the lesson they chose</a:t>
            </a:r>
            <a:endParaRPr lang="en-US" sz="1600" dirty="0"/>
          </a:p>
          <a:p>
            <a:pPr indent="0" marL="0">
              <a:spcAft>
                <a:spcPts val="400"/>
              </a:spcAft>
              <a:buNone/>
            </a:pPr>
            <a:r>
              <a:rPr lang="en-US" sz="1400" dirty="0">
                <a:solidFill>
                  <a:srgbClr val="17334B"/>
                </a:solidFill>
                <a:latin typeface="Calibri" pitchFamily="34" charset="0"/>
                <a:ea typeface="Calibri" pitchFamily="34" charset="-122"/>
                <a:cs typeface="Calibri" pitchFamily="34" charset="-120"/>
              </a:rPr>
              <a:t>• give hints, not the workbook answers</a:t>
            </a:r>
            <a:endParaRPr lang="en-US" sz="1600" dirty="0"/>
          </a:p>
          <a:p>
            <a:pPr indent="0" marL="0">
              <a:spcAft>
                <a:spcPts val="400"/>
              </a:spcAft>
              <a:buNone/>
            </a:pPr>
            <a:r>
              <a:rPr lang="en-US" sz="1400" dirty="0">
                <a:solidFill>
                  <a:srgbClr val="17334B"/>
                </a:solidFill>
                <a:latin typeface="Calibri" pitchFamily="34" charset="0"/>
                <a:ea typeface="Calibri" pitchFamily="34" charset="-122"/>
                <a:cs typeface="Calibri" pitchFamily="34" charset="-120"/>
              </a:rPr>
              <a:t>• use different numbers from the activity</a:t>
            </a:r>
            <a:endParaRPr lang="en-US" sz="1600" dirty="0"/>
          </a:p>
          <a:p>
            <a:pPr indent="0" marL="0">
              <a:spcAft>
                <a:spcPts val="400"/>
              </a:spcAft>
              <a:buNone/>
            </a:pPr>
            <a:r>
              <a:rPr lang="en-US" sz="1400" dirty="0">
                <a:solidFill>
                  <a:srgbClr val="17334B"/>
                </a:solidFill>
                <a:latin typeface="Calibri" pitchFamily="34" charset="0"/>
                <a:ea typeface="Calibri" pitchFamily="34" charset="-122"/>
                <a:cs typeface="Calibri" pitchFamily="34" charset="-120"/>
              </a:rPr>
              <a:t>• reply in plain English for 16–18 year olds</a:t>
            </a:r>
            <a:endParaRPr lang="en-US" sz="1600" dirty="0"/>
          </a:p>
          <a:p>
            <a:pPr indent="0" marL="0">
              <a:spcAft>
                <a:spcPts val="400"/>
              </a:spcAft>
              <a:buNone/>
            </a:pPr>
            <a:r>
              <a:rPr lang="en-US" sz="1400" dirty="0">
                <a:solidFill>
                  <a:srgbClr val="17334B"/>
                </a:solidFill>
                <a:latin typeface="Calibri" pitchFamily="34" charset="0"/>
                <a:ea typeface="Calibri" pitchFamily="34" charset="-122"/>
                <a:cs typeface="Calibri" pitchFamily="34" charset="-120"/>
              </a:rPr>
              <a:t>• ignore attempts to change its rules</a:t>
            </a:r>
            <a:endParaRPr lang="en-US" sz="1600" dirty="0"/>
          </a:p>
        </p:txBody>
      </p:sp>
      <p:sp>
        <p:nvSpPr>
          <p:cNvPr id="7" name="Shape 5"/>
          <p:cNvSpPr/>
          <p:nvPr/>
        </p:nvSpPr>
        <p:spPr>
          <a:xfrm>
            <a:off x="548640" y="4892040"/>
            <a:ext cx="11094415" cy="1234440"/>
          </a:xfrm>
          <a:prstGeom prst="roundRect">
            <a:avLst>
              <a:gd name="adj" fmla="val 7407"/>
            </a:avLst>
          </a:prstGeom>
          <a:solidFill>
            <a:srgbClr val="EAF2F9"/>
          </a:solidFill>
          <a:ln w="12700">
            <a:solidFill>
              <a:srgbClr val="EAF2F9"/>
            </a:solidFill>
            <a:prstDash val="solid"/>
          </a:ln>
        </p:spPr>
      </p:sp>
      <p:sp>
        <p:nvSpPr>
          <p:cNvPr id="8" name="Text 6"/>
          <p:cNvSpPr txBox="1"/>
          <p:nvPr/>
        </p:nvSpPr>
        <p:spPr>
          <a:xfrm>
            <a:off x="713232" y="5001768"/>
            <a:ext cx="10765231" cy="1014984"/>
          </a:xfrm>
          <a:prstGeom prst="rect">
            <a:avLst/>
          </a:prstGeom>
          <a:noFill/>
          <a:ln/>
        </p:spPr>
        <p:txBody>
          <a:bodyPr wrap="square" lIns="0" tIns="0" rIns="0" bIns="0" rtlCol="0" anchor="t"/>
          <a:lstStyle/>
          <a:p>
            <a:pPr indent="0" marL="0">
              <a:spcAft>
                <a:spcPts val="400"/>
              </a:spcAft>
              <a:buNone/>
            </a:pPr>
            <a:r>
              <a:rPr lang="en-US" sz="1500" b="1" dirty="0">
                <a:solidFill>
                  <a:srgbClr val="14304A"/>
                </a:solidFill>
                <a:latin typeface="Calibri" pitchFamily="34" charset="0"/>
                <a:ea typeface="Calibri" pitchFamily="34" charset="-122"/>
                <a:cs typeface="Calibri" pitchFamily="34" charset="-120"/>
              </a:rPr>
              <a:t>Exam-assessed, so no assignment coach</a:t>
            </a:r>
            <a:endParaRPr lang="en-US" sz="1500" dirty="0"/>
          </a:p>
          <a:p>
            <a:pPr indent="0" marL="0">
              <a:spcAft>
                <a:spcPts val="400"/>
              </a:spcAft>
              <a:buNone/>
            </a:pPr>
            <a:r>
              <a:rPr lang="en-US" sz="1300" dirty="0">
                <a:solidFill>
                  <a:srgbClr val="17334B"/>
                </a:solidFill>
                <a:latin typeface="Calibri" pitchFamily="34" charset="0"/>
                <a:ea typeface="Calibri" pitchFamily="34" charset="-122"/>
                <a:cs typeface="Calibri" pitchFamily="34" charset="-120"/>
              </a:rPr>
              <a:t>There is no coursework in this content area, so students can use the tutor freely for revision. No names or accounts; nothing is stored on the server.</a:t>
            </a:r>
            <a:endParaRPr lang="en-US" sz="15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548640" y="411480"/>
            <a:ext cx="11094415" cy="731520"/>
          </a:xfrm>
          <a:prstGeom prst="rect">
            <a:avLst/>
          </a:prstGeom>
          <a:noFill/>
          <a:ln/>
        </p:spPr>
        <p:txBody>
          <a:bodyPr wrap="square" lIns="0" tIns="0" rIns="0" bIns="0" rtlCol="0" anchor="ctr"/>
          <a:lstStyle/>
          <a:p>
            <a:pPr indent="0" marL="0">
              <a:buNone/>
            </a:pPr>
            <a:r>
              <a:rPr lang="en-US" sz="3200" b="1" dirty="0">
                <a:solidFill>
                  <a:srgbClr val="17334B"/>
                </a:solidFill>
                <a:latin typeface="Cambria" pitchFamily="34" charset="0"/>
                <a:ea typeface="Cambria" pitchFamily="34" charset="-122"/>
                <a:cs typeface="Cambria" pitchFamily="34" charset="-120"/>
              </a:rPr>
              <a:t>Delivery plan (2025–26 SOW)</a:t>
            </a:r>
            <a:endParaRPr lang="en-US" sz="3200" dirty="0"/>
          </a:p>
        </p:txBody>
      </p:sp>
      <p:sp>
        <p:nvSpPr>
          <p:cNvPr id="3" name="Shape 1"/>
          <p:cNvSpPr/>
          <p:nvPr/>
        </p:nvSpPr>
        <p:spPr>
          <a:xfrm>
            <a:off x="548640" y="2148840"/>
            <a:ext cx="11094415" cy="0"/>
          </a:xfrm>
          <a:prstGeom prst="line">
            <a:avLst/>
          </a:prstGeom>
          <a:noFill/>
          <a:ln w="38100">
            <a:solidFill>
              <a:srgbClr val="14304A"/>
            </a:solidFill>
            <a:prstDash val="solid"/>
          </a:ln>
        </p:spPr>
      </p:sp>
      <p:sp>
        <p:nvSpPr>
          <p:cNvPr id="4" name="Shape 2"/>
          <p:cNvSpPr/>
          <p:nvPr/>
        </p:nvSpPr>
        <p:spPr>
          <a:xfrm>
            <a:off x="1493490" y="1984248"/>
            <a:ext cx="329184" cy="329184"/>
          </a:xfrm>
          <a:prstGeom prst="ellipse">
            <a:avLst/>
          </a:prstGeom>
          <a:solidFill>
            <a:srgbClr val="2A7F62"/>
          </a:solidFill>
          <a:ln w="25400">
            <a:solidFill>
              <a:srgbClr val="FFFFFF"/>
            </a:solidFill>
            <a:prstDash val="solid"/>
          </a:ln>
        </p:spPr>
      </p:sp>
      <p:sp>
        <p:nvSpPr>
          <p:cNvPr id="5" name="Text 3"/>
          <p:cNvSpPr txBox="1"/>
          <p:nvPr/>
        </p:nvSpPr>
        <p:spPr>
          <a:xfrm>
            <a:off x="548640" y="1371600"/>
            <a:ext cx="2218883" cy="457200"/>
          </a:xfrm>
          <a:prstGeom prst="rect">
            <a:avLst/>
          </a:prstGeom>
          <a:noFill/>
          <a:ln/>
        </p:spPr>
        <p:txBody>
          <a:bodyPr wrap="square" lIns="0" tIns="0" rIns="0" bIns="0" rtlCol="0" anchor="ctr"/>
          <a:lstStyle/>
          <a:p>
            <a:pPr algn="ctr" indent="0" marL="0">
              <a:buNone/>
            </a:pPr>
            <a:r>
              <a:rPr lang="en-US" sz="1500" b="1" dirty="0">
                <a:solidFill>
                  <a:srgbClr val="14304A"/>
                </a:solidFill>
                <a:latin typeface="Calibri" pitchFamily="34" charset="0"/>
                <a:ea typeface="Calibri" pitchFamily="34" charset="-122"/>
                <a:cs typeface="Calibri" pitchFamily="34" charset="-120"/>
              </a:rPr>
              <a:t>Weeks 2–7</a:t>
            </a:r>
            <a:endParaRPr lang="en-US" sz="1500" dirty="0"/>
          </a:p>
        </p:txBody>
      </p:sp>
      <p:sp>
        <p:nvSpPr>
          <p:cNvPr id="6" name="Shape 4"/>
          <p:cNvSpPr/>
          <p:nvPr/>
        </p:nvSpPr>
        <p:spPr>
          <a:xfrm>
            <a:off x="640080" y="2560320"/>
            <a:ext cx="2036003" cy="2286000"/>
          </a:xfrm>
          <a:prstGeom prst="roundRect">
            <a:avLst>
              <a:gd name="adj" fmla="val 4491"/>
            </a:avLst>
          </a:prstGeom>
          <a:solidFill>
            <a:srgbClr val="EAF2F9"/>
          </a:solidFill>
          <a:ln w="12700">
            <a:solidFill>
              <a:srgbClr val="EAF2F9"/>
            </a:solidFill>
            <a:prstDash val="solid"/>
          </a:ln>
        </p:spPr>
      </p:sp>
      <p:sp>
        <p:nvSpPr>
          <p:cNvPr id="7" name="Text 5"/>
          <p:cNvSpPr txBox="1"/>
          <p:nvPr/>
        </p:nvSpPr>
        <p:spPr>
          <a:xfrm>
            <a:off x="777240" y="2697480"/>
            <a:ext cx="1761683" cy="2011680"/>
          </a:xfrm>
          <a:prstGeom prst="rect">
            <a:avLst/>
          </a:prstGeom>
          <a:noFill/>
          <a:ln/>
        </p:spPr>
        <p:txBody>
          <a:bodyPr wrap="square" lIns="0" tIns="0" rIns="0" bIns="0" rtlCol="0" anchor="t"/>
          <a:lstStyle/>
          <a:p>
            <a:pPr indent="0" marL="0">
              <a:buNone/>
            </a:pPr>
            <a:r>
              <a:rPr lang="en-US" sz="1400" dirty="0">
                <a:solidFill>
                  <a:srgbClr val="17334B"/>
                </a:solidFill>
                <a:latin typeface="Calibri" pitchFamily="34" charset="0"/>
                <a:ea typeface="Calibri" pitchFamily="34" charset="-122"/>
                <a:cs typeface="Calibri" pitchFamily="34" charset="-120"/>
              </a:rPr>
              <a:t>Number systems; 7.1 hardware; PC practical; IoT; Raspberry Pi</a:t>
            </a:r>
            <a:endParaRPr lang="en-US" sz="1400" dirty="0"/>
          </a:p>
        </p:txBody>
      </p:sp>
      <p:sp>
        <p:nvSpPr>
          <p:cNvPr id="8" name="Shape 6"/>
          <p:cNvSpPr/>
          <p:nvPr/>
        </p:nvSpPr>
        <p:spPr>
          <a:xfrm>
            <a:off x="3712373" y="1984248"/>
            <a:ext cx="329184" cy="329184"/>
          </a:xfrm>
          <a:prstGeom prst="ellipse">
            <a:avLst/>
          </a:prstGeom>
          <a:solidFill>
            <a:srgbClr val="2A7F62"/>
          </a:solidFill>
          <a:ln w="25400">
            <a:solidFill>
              <a:srgbClr val="FFFFFF"/>
            </a:solidFill>
            <a:prstDash val="solid"/>
          </a:ln>
        </p:spPr>
      </p:sp>
      <p:sp>
        <p:nvSpPr>
          <p:cNvPr id="9" name="Text 7"/>
          <p:cNvSpPr txBox="1"/>
          <p:nvPr/>
        </p:nvSpPr>
        <p:spPr>
          <a:xfrm>
            <a:off x="2767523" y="1371600"/>
            <a:ext cx="2218883" cy="457200"/>
          </a:xfrm>
          <a:prstGeom prst="rect">
            <a:avLst/>
          </a:prstGeom>
          <a:noFill/>
          <a:ln/>
        </p:spPr>
        <p:txBody>
          <a:bodyPr wrap="square" lIns="0" tIns="0" rIns="0" bIns="0" rtlCol="0" anchor="ctr"/>
          <a:lstStyle/>
          <a:p>
            <a:pPr algn="ctr" indent="0" marL="0">
              <a:buNone/>
            </a:pPr>
            <a:r>
              <a:rPr lang="en-US" sz="1500" b="1" dirty="0">
                <a:solidFill>
                  <a:srgbClr val="14304A"/>
                </a:solidFill>
                <a:latin typeface="Calibri" pitchFamily="34" charset="0"/>
                <a:ea typeface="Calibri" pitchFamily="34" charset="-122"/>
                <a:cs typeface="Calibri" pitchFamily="34" charset="-120"/>
              </a:rPr>
              <a:t>Weeks 8–10</a:t>
            </a:r>
            <a:endParaRPr lang="en-US" sz="1500" dirty="0"/>
          </a:p>
        </p:txBody>
      </p:sp>
      <p:sp>
        <p:nvSpPr>
          <p:cNvPr id="10" name="Shape 8"/>
          <p:cNvSpPr/>
          <p:nvPr/>
        </p:nvSpPr>
        <p:spPr>
          <a:xfrm>
            <a:off x="2858963" y="2560320"/>
            <a:ext cx="2036003" cy="2286000"/>
          </a:xfrm>
          <a:prstGeom prst="roundRect">
            <a:avLst>
              <a:gd name="adj" fmla="val 4491"/>
            </a:avLst>
          </a:prstGeom>
          <a:solidFill>
            <a:srgbClr val="E6F4EE"/>
          </a:solidFill>
          <a:ln w="12700">
            <a:solidFill>
              <a:srgbClr val="E6F4EE"/>
            </a:solidFill>
            <a:prstDash val="solid"/>
          </a:ln>
        </p:spPr>
      </p:sp>
      <p:sp>
        <p:nvSpPr>
          <p:cNvPr id="11" name="Text 9"/>
          <p:cNvSpPr txBox="1"/>
          <p:nvPr/>
        </p:nvSpPr>
        <p:spPr>
          <a:xfrm>
            <a:off x="2996123" y="2697480"/>
            <a:ext cx="1761683" cy="2011680"/>
          </a:xfrm>
          <a:prstGeom prst="rect">
            <a:avLst/>
          </a:prstGeom>
          <a:noFill/>
          <a:ln/>
        </p:spPr>
        <p:txBody>
          <a:bodyPr wrap="square" lIns="0" tIns="0" rIns="0" bIns="0" rtlCol="0" anchor="t"/>
          <a:lstStyle/>
          <a:p>
            <a:pPr indent="0" marL="0">
              <a:buNone/>
            </a:pPr>
            <a:r>
              <a:rPr lang="en-US" sz="1400" dirty="0">
                <a:solidFill>
                  <a:srgbClr val="17334B"/>
                </a:solidFill>
                <a:latin typeface="Calibri" pitchFamily="34" charset="0"/>
                <a:ea typeface="Calibri" pitchFamily="34" charset="-122"/>
                <a:cs typeface="Calibri" pitchFamily="34" charset="-120"/>
              </a:rPr>
              <a:t>7.2 software: OS, utilities, dev tools, applications</a:t>
            </a:r>
            <a:endParaRPr lang="en-US" sz="1400" dirty="0"/>
          </a:p>
        </p:txBody>
      </p:sp>
      <p:sp>
        <p:nvSpPr>
          <p:cNvPr id="12" name="Shape 10"/>
          <p:cNvSpPr/>
          <p:nvPr/>
        </p:nvSpPr>
        <p:spPr>
          <a:xfrm>
            <a:off x="5931256" y="1984248"/>
            <a:ext cx="329184" cy="329184"/>
          </a:xfrm>
          <a:prstGeom prst="ellipse">
            <a:avLst/>
          </a:prstGeom>
          <a:solidFill>
            <a:srgbClr val="2A7F62"/>
          </a:solidFill>
          <a:ln w="25400">
            <a:solidFill>
              <a:srgbClr val="FFFFFF"/>
            </a:solidFill>
            <a:prstDash val="solid"/>
          </a:ln>
        </p:spPr>
      </p:sp>
      <p:sp>
        <p:nvSpPr>
          <p:cNvPr id="13" name="Text 11"/>
          <p:cNvSpPr txBox="1"/>
          <p:nvPr/>
        </p:nvSpPr>
        <p:spPr>
          <a:xfrm>
            <a:off x="4986406" y="1371600"/>
            <a:ext cx="2218883" cy="457200"/>
          </a:xfrm>
          <a:prstGeom prst="rect">
            <a:avLst/>
          </a:prstGeom>
          <a:noFill/>
          <a:ln/>
        </p:spPr>
        <p:txBody>
          <a:bodyPr wrap="square" lIns="0" tIns="0" rIns="0" bIns="0" rtlCol="0" anchor="ctr"/>
          <a:lstStyle/>
          <a:p>
            <a:pPr algn="ctr" indent="0" marL="0">
              <a:buNone/>
            </a:pPr>
            <a:r>
              <a:rPr lang="en-US" sz="1500" b="1" dirty="0">
                <a:solidFill>
                  <a:srgbClr val="14304A"/>
                </a:solidFill>
                <a:latin typeface="Calibri" pitchFamily="34" charset="0"/>
                <a:ea typeface="Calibri" pitchFamily="34" charset="-122"/>
                <a:cs typeface="Calibri" pitchFamily="34" charset="-120"/>
              </a:rPr>
              <a:t>Weeks 11–24</a:t>
            </a:r>
            <a:endParaRPr lang="en-US" sz="1500" dirty="0"/>
          </a:p>
        </p:txBody>
      </p:sp>
      <p:sp>
        <p:nvSpPr>
          <p:cNvPr id="14" name="Shape 12"/>
          <p:cNvSpPr/>
          <p:nvPr/>
        </p:nvSpPr>
        <p:spPr>
          <a:xfrm>
            <a:off x="5077846" y="2560320"/>
            <a:ext cx="2036003" cy="2286000"/>
          </a:xfrm>
          <a:prstGeom prst="roundRect">
            <a:avLst>
              <a:gd name="adj" fmla="val 4491"/>
            </a:avLst>
          </a:prstGeom>
          <a:solidFill>
            <a:srgbClr val="FDF1E7"/>
          </a:solidFill>
          <a:ln w="12700">
            <a:solidFill>
              <a:srgbClr val="FDF1E7"/>
            </a:solidFill>
            <a:prstDash val="solid"/>
          </a:ln>
        </p:spPr>
      </p:sp>
      <p:sp>
        <p:nvSpPr>
          <p:cNvPr id="15" name="Text 13"/>
          <p:cNvSpPr txBox="1"/>
          <p:nvPr/>
        </p:nvSpPr>
        <p:spPr>
          <a:xfrm>
            <a:off x="5215006" y="2697480"/>
            <a:ext cx="1761683" cy="2011680"/>
          </a:xfrm>
          <a:prstGeom prst="rect">
            <a:avLst/>
          </a:prstGeom>
          <a:noFill/>
          <a:ln/>
        </p:spPr>
        <p:txBody>
          <a:bodyPr wrap="square" lIns="0" tIns="0" rIns="0" bIns="0" rtlCol="0" anchor="t"/>
          <a:lstStyle/>
          <a:p>
            <a:pPr indent="0" marL="0">
              <a:buNone/>
            </a:pPr>
            <a:r>
              <a:rPr lang="en-US" sz="1400" dirty="0">
                <a:solidFill>
                  <a:srgbClr val="17334B"/>
                </a:solidFill>
                <a:latin typeface="Calibri" pitchFamily="34" charset="0"/>
                <a:ea typeface="Calibri" pitchFamily="34" charset="-122"/>
                <a:cs typeface="Calibri" pitchFamily="34" charset="-120"/>
              </a:rPr>
              <a:t>7.3 networks: types to protocols, bandwidth and latency; practicals</a:t>
            </a:r>
            <a:endParaRPr lang="en-US" sz="1400" dirty="0"/>
          </a:p>
        </p:txBody>
      </p:sp>
      <p:sp>
        <p:nvSpPr>
          <p:cNvPr id="16" name="Shape 14"/>
          <p:cNvSpPr/>
          <p:nvPr/>
        </p:nvSpPr>
        <p:spPr>
          <a:xfrm>
            <a:off x="8150139" y="1984248"/>
            <a:ext cx="329184" cy="329184"/>
          </a:xfrm>
          <a:prstGeom prst="ellipse">
            <a:avLst/>
          </a:prstGeom>
          <a:solidFill>
            <a:srgbClr val="2A7F62"/>
          </a:solidFill>
          <a:ln w="25400">
            <a:solidFill>
              <a:srgbClr val="FFFFFF"/>
            </a:solidFill>
            <a:prstDash val="solid"/>
          </a:ln>
        </p:spPr>
      </p:sp>
      <p:sp>
        <p:nvSpPr>
          <p:cNvPr id="17" name="Text 15"/>
          <p:cNvSpPr txBox="1"/>
          <p:nvPr/>
        </p:nvSpPr>
        <p:spPr>
          <a:xfrm>
            <a:off x="7205289" y="1371600"/>
            <a:ext cx="2218883" cy="457200"/>
          </a:xfrm>
          <a:prstGeom prst="rect">
            <a:avLst/>
          </a:prstGeom>
          <a:noFill/>
          <a:ln/>
        </p:spPr>
        <p:txBody>
          <a:bodyPr wrap="square" lIns="0" tIns="0" rIns="0" bIns="0" rtlCol="0" anchor="ctr"/>
          <a:lstStyle/>
          <a:p>
            <a:pPr algn="ctr" indent="0" marL="0">
              <a:buNone/>
            </a:pPr>
            <a:r>
              <a:rPr lang="en-US" sz="1500" b="1" dirty="0">
                <a:solidFill>
                  <a:srgbClr val="14304A"/>
                </a:solidFill>
                <a:latin typeface="Calibri" pitchFamily="34" charset="0"/>
                <a:ea typeface="Calibri" pitchFamily="34" charset="-122"/>
                <a:cs typeface="Calibri" pitchFamily="34" charset="-120"/>
              </a:rPr>
              <a:t>Weeks 25–31</a:t>
            </a:r>
            <a:endParaRPr lang="en-US" sz="1500" dirty="0"/>
          </a:p>
        </p:txBody>
      </p:sp>
      <p:sp>
        <p:nvSpPr>
          <p:cNvPr id="18" name="Shape 16"/>
          <p:cNvSpPr/>
          <p:nvPr/>
        </p:nvSpPr>
        <p:spPr>
          <a:xfrm>
            <a:off x="7296729" y="2560320"/>
            <a:ext cx="2036003" cy="2286000"/>
          </a:xfrm>
          <a:prstGeom prst="roundRect">
            <a:avLst>
              <a:gd name="adj" fmla="val 4491"/>
            </a:avLst>
          </a:prstGeom>
          <a:solidFill>
            <a:srgbClr val="EAF2F9"/>
          </a:solidFill>
          <a:ln w="12700">
            <a:solidFill>
              <a:srgbClr val="EAF2F9"/>
            </a:solidFill>
            <a:prstDash val="solid"/>
          </a:ln>
        </p:spPr>
      </p:sp>
      <p:sp>
        <p:nvSpPr>
          <p:cNvPr id="19" name="Text 17"/>
          <p:cNvSpPr txBox="1"/>
          <p:nvPr/>
        </p:nvSpPr>
        <p:spPr>
          <a:xfrm>
            <a:off x="7433889" y="2697480"/>
            <a:ext cx="1761683" cy="2011680"/>
          </a:xfrm>
          <a:prstGeom prst="rect">
            <a:avLst/>
          </a:prstGeom>
          <a:noFill/>
          <a:ln/>
        </p:spPr>
        <p:txBody>
          <a:bodyPr wrap="square" lIns="0" tIns="0" rIns="0" bIns="0" rtlCol="0" anchor="t"/>
          <a:lstStyle/>
          <a:p>
            <a:pPr indent="0" marL="0">
              <a:buNone/>
            </a:pPr>
            <a:r>
              <a:rPr lang="en-US" sz="1400" dirty="0">
                <a:solidFill>
                  <a:srgbClr val="17334B"/>
                </a:solidFill>
                <a:latin typeface="Calibri" pitchFamily="34" charset="0"/>
                <a:ea typeface="Calibri" pitchFamily="34" charset="-122"/>
                <a:cs typeface="Calibri" pitchFamily="34" charset="-120"/>
              </a:rPr>
              <a:t>7.4 virtual, 7.5 cloud, 7.6 resilience</a:t>
            </a:r>
            <a:endParaRPr lang="en-US" sz="1400" dirty="0"/>
          </a:p>
        </p:txBody>
      </p:sp>
      <p:sp>
        <p:nvSpPr>
          <p:cNvPr id="20" name="Shape 18"/>
          <p:cNvSpPr/>
          <p:nvPr/>
        </p:nvSpPr>
        <p:spPr>
          <a:xfrm>
            <a:off x="10369022" y="1984248"/>
            <a:ext cx="329184" cy="329184"/>
          </a:xfrm>
          <a:prstGeom prst="ellipse">
            <a:avLst/>
          </a:prstGeom>
          <a:solidFill>
            <a:srgbClr val="2A7F62"/>
          </a:solidFill>
          <a:ln w="25400">
            <a:solidFill>
              <a:srgbClr val="FFFFFF"/>
            </a:solidFill>
            <a:prstDash val="solid"/>
          </a:ln>
        </p:spPr>
      </p:sp>
      <p:sp>
        <p:nvSpPr>
          <p:cNvPr id="21" name="Text 19"/>
          <p:cNvSpPr txBox="1"/>
          <p:nvPr/>
        </p:nvSpPr>
        <p:spPr>
          <a:xfrm>
            <a:off x="9424172" y="1371600"/>
            <a:ext cx="2218883" cy="457200"/>
          </a:xfrm>
          <a:prstGeom prst="rect">
            <a:avLst/>
          </a:prstGeom>
          <a:noFill/>
          <a:ln/>
        </p:spPr>
        <p:txBody>
          <a:bodyPr wrap="square" lIns="0" tIns="0" rIns="0" bIns="0" rtlCol="0" anchor="ctr"/>
          <a:lstStyle/>
          <a:p>
            <a:pPr algn="ctr" indent="0" marL="0">
              <a:buNone/>
            </a:pPr>
            <a:r>
              <a:rPr lang="en-US" sz="1500" b="1" dirty="0">
                <a:solidFill>
                  <a:srgbClr val="14304A"/>
                </a:solidFill>
                <a:latin typeface="Calibri" pitchFamily="34" charset="0"/>
                <a:ea typeface="Calibri" pitchFamily="34" charset="-122"/>
                <a:cs typeface="Calibri" pitchFamily="34" charset="-120"/>
              </a:rPr>
              <a:t>Weeks 32–33</a:t>
            </a:r>
            <a:endParaRPr lang="en-US" sz="1500" dirty="0"/>
          </a:p>
        </p:txBody>
      </p:sp>
      <p:sp>
        <p:nvSpPr>
          <p:cNvPr id="22" name="Shape 20"/>
          <p:cNvSpPr/>
          <p:nvPr/>
        </p:nvSpPr>
        <p:spPr>
          <a:xfrm>
            <a:off x="9515612" y="2560320"/>
            <a:ext cx="2036003" cy="2286000"/>
          </a:xfrm>
          <a:prstGeom prst="roundRect">
            <a:avLst>
              <a:gd name="adj" fmla="val 4491"/>
            </a:avLst>
          </a:prstGeom>
          <a:solidFill>
            <a:srgbClr val="E6F4EE"/>
          </a:solidFill>
          <a:ln w="12700">
            <a:solidFill>
              <a:srgbClr val="E6F4EE"/>
            </a:solidFill>
            <a:prstDash val="solid"/>
          </a:ln>
        </p:spPr>
      </p:sp>
      <p:sp>
        <p:nvSpPr>
          <p:cNvPr id="23" name="Text 21"/>
          <p:cNvSpPr txBox="1"/>
          <p:nvPr/>
        </p:nvSpPr>
        <p:spPr>
          <a:xfrm>
            <a:off x="9652772" y="2697480"/>
            <a:ext cx="1761683" cy="2011680"/>
          </a:xfrm>
          <a:prstGeom prst="rect">
            <a:avLst/>
          </a:prstGeom>
          <a:noFill/>
          <a:ln/>
        </p:spPr>
        <p:txBody>
          <a:bodyPr wrap="square" lIns="0" tIns="0" rIns="0" bIns="0" rtlCol="0" anchor="t"/>
          <a:lstStyle/>
          <a:p>
            <a:pPr indent="0" marL="0">
              <a:buNone/>
            </a:pPr>
            <a:r>
              <a:rPr lang="en-US" sz="1400" dirty="0">
                <a:solidFill>
                  <a:srgbClr val="17334B"/>
                </a:solidFill>
                <a:latin typeface="Calibri" pitchFamily="34" charset="0"/>
                <a:ea typeface="Calibri" pitchFamily="34" charset="-122"/>
                <a:cs typeface="Calibri" pitchFamily="34" charset="-120"/>
              </a:rPr>
              <a:t>Revision and exam practice</a:t>
            </a:r>
            <a:endParaRPr lang="en-US" sz="1400" dirty="0"/>
          </a:p>
        </p:txBody>
      </p:sp>
      <p:sp>
        <p:nvSpPr>
          <p:cNvPr id="24" name="Text 22"/>
          <p:cNvSpPr txBox="1"/>
          <p:nvPr/>
        </p:nvSpPr>
        <p:spPr>
          <a:xfrm>
            <a:off x="548640" y="6473952"/>
            <a:ext cx="11094415" cy="274320"/>
          </a:xfrm>
          <a:prstGeom prst="rect">
            <a:avLst/>
          </a:prstGeom>
          <a:noFill/>
          <a:ln/>
        </p:spPr>
        <p:txBody>
          <a:bodyPr wrap="square" lIns="0" tIns="0" rIns="0" bIns="0" rtlCol="0" anchor="ctr"/>
          <a:lstStyle/>
          <a:p>
            <a:pPr indent="0" marL="0">
              <a:buNone/>
            </a:pPr>
            <a:r>
              <a:rPr lang="en-US" sz="1000" dirty="0">
                <a:solidFill>
                  <a:srgbClr val="4F6577"/>
                </a:solidFill>
                <a:latin typeface="Calibri" pitchFamily="34" charset="0"/>
                <a:ea typeface="Calibri" pitchFamily="34" charset="-122"/>
                <a:cs typeface="Calibri" pitchFamily="34" charset="-120"/>
              </a:rPr>
              <a:t>Based on the 2025–26 Digital environments scheme of work (35 weeks). The Teachers page on the site maps each week to its lesson, practical and quiz.</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4304A"/>
        </a:solidFill>
      </p:bgPr>
    </p:bg>
    <p:spTree>
      <p:nvGrpSpPr>
        <p:cNvPr id="1" name=""/>
        <p:cNvGrpSpPr/>
        <p:nvPr/>
      </p:nvGrpSpPr>
      <p:grpSpPr>
        <a:xfrm>
          <a:off x="0" y="0"/>
          <a:ext cx="0" cy="0"/>
          <a:chOff x="0" y="0"/>
          <a:chExt cx="0" cy="0"/>
        </a:xfrm>
      </p:grpSpPr>
      <p:sp>
        <p:nvSpPr>
          <p:cNvPr id="2" name="Text 0"/>
          <p:cNvSpPr txBox="1"/>
          <p:nvPr/>
        </p:nvSpPr>
        <p:spPr>
          <a:xfrm>
            <a:off x="548640" y="2103120"/>
            <a:ext cx="11094415" cy="1097280"/>
          </a:xfrm>
          <a:prstGeom prst="rect">
            <a:avLst/>
          </a:prstGeom>
          <a:noFill/>
          <a:ln/>
        </p:spPr>
        <p:txBody>
          <a:bodyPr wrap="square" lIns="0" tIns="0" rIns="0" bIns="0" rtlCol="0" anchor="ctr"/>
          <a:lstStyle/>
          <a:p>
            <a:pPr indent="0" marL="0">
              <a:buNone/>
            </a:pPr>
            <a:r>
              <a:rPr lang="en-US" sz="4400" b="1" dirty="0">
                <a:solidFill>
                  <a:srgbClr val="FFFFFF"/>
                </a:solidFill>
                <a:latin typeface="Cambria" pitchFamily="34" charset="0"/>
                <a:ea typeface="Cambria" pitchFamily="34" charset="-122"/>
                <a:cs typeface="Cambria" pitchFamily="34" charset="-120"/>
              </a:rPr>
              <a:t>Number systems and 7.1 Hardware</a:t>
            </a:r>
            <a:endParaRPr lang="en-US" sz="4400" dirty="0"/>
          </a:p>
        </p:txBody>
      </p:sp>
      <p:sp>
        <p:nvSpPr>
          <p:cNvPr id="3" name="Text 1"/>
          <p:cNvSpPr txBox="1"/>
          <p:nvPr/>
        </p:nvSpPr>
        <p:spPr>
          <a:xfrm>
            <a:off x="548640" y="3291840"/>
            <a:ext cx="11094415" cy="914400"/>
          </a:xfrm>
          <a:prstGeom prst="rect">
            <a:avLst/>
          </a:prstGeom>
          <a:noFill/>
          <a:ln/>
        </p:spPr>
        <p:txBody>
          <a:bodyPr wrap="square" lIns="0" tIns="0" rIns="0" bIns="0" rtlCol="0" anchor="ctr"/>
          <a:lstStyle/>
          <a:p>
            <a:pPr indent="0" marL="0">
              <a:buNone/>
            </a:pPr>
            <a:r>
              <a:rPr lang="en-US" sz="2000" dirty="0">
                <a:solidFill>
                  <a:srgbClr val="CADCFC"/>
                </a:solidFill>
                <a:latin typeface="Calibri" pitchFamily="34" charset="0"/>
                <a:ea typeface="Calibri" pitchFamily="34" charset="-122"/>
                <a:cs typeface="Calibri" pitchFamily="34" charset="-120"/>
              </a:rPr>
              <a:t>Binary, denary and hex · physical computer systems · hardware devices</a:t>
            </a:r>
            <a:endParaRPr lang="en-US" sz="2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548640" y="164592"/>
            <a:ext cx="1188720" cy="310896"/>
          </a:xfrm>
          <a:prstGeom prst="roundRect">
            <a:avLst>
              <a:gd name="adj" fmla="val 23529"/>
            </a:avLst>
          </a:prstGeom>
          <a:solidFill>
            <a:srgbClr val="2A7F62"/>
          </a:solidFill>
          <a:ln w="12700">
            <a:solidFill>
              <a:srgbClr val="2A7F62"/>
            </a:solidFill>
            <a:prstDash val="solid"/>
          </a:ln>
        </p:spPr>
      </p:sp>
      <p:sp>
        <p:nvSpPr>
          <p:cNvPr id="3" name="Text 1"/>
          <p:cNvSpPr txBox="1"/>
          <p:nvPr/>
        </p:nvSpPr>
        <p:spPr>
          <a:xfrm>
            <a:off x="548640" y="164592"/>
            <a:ext cx="1188720"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NS</a:t>
            </a:r>
            <a:endParaRPr lang="en-US" sz="1200" dirty="0"/>
          </a:p>
        </p:txBody>
      </p:sp>
      <p:sp>
        <p:nvSpPr>
          <p:cNvPr id="4" name="Text 2"/>
          <p:cNvSpPr txBox="1"/>
          <p:nvPr/>
        </p:nvSpPr>
        <p:spPr>
          <a:xfrm>
            <a:off x="548640" y="502920"/>
            <a:ext cx="11094415" cy="731520"/>
          </a:xfrm>
          <a:prstGeom prst="rect">
            <a:avLst/>
          </a:prstGeom>
          <a:noFill/>
          <a:ln/>
        </p:spPr>
        <p:txBody>
          <a:bodyPr wrap="square" lIns="0" tIns="0" rIns="0" bIns="0" rtlCol="0" anchor="ctr"/>
          <a:lstStyle/>
          <a:p>
            <a:pPr indent="0" marL="0">
              <a:buNone/>
            </a:pPr>
            <a:r>
              <a:rPr lang="en-US" sz="2800" b="1" dirty="0">
                <a:solidFill>
                  <a:srgbClr val="17334B"/>
                </a:solidFill>
                <a:latin typeface="Cambria" pitchFamily="34" charset="0"/>
                <a:ea typeface="Cambria" pitchFamily="34" charset="-122"/>
                <a:cs typeface="Cambria" pitchFamily="34" charset="-120"/>
              </a:rPr>
              <a:t>Number systems</a:t>
            </a:r>
            <a:endParaRPr lang="en-US" sz="2800" dirty="0"/>
          </a:p>
        </p:txBody>
      </p:sp>
      <p:sp>
        <p:nvSpPr>
          <p:cNvPr id="5" name="Text 3"/>
          <p:cNvSpPr txBox="1"/>
          <p:nvPr/>
        </p:nvSpPr>
        <p:spPr>
          <a:xfrm>
            <a:off x="548640" y="1188720"/>
            <a:ext cx="4937760" cy="548640"/>
          </a:xfrm>
          <a:prstGeom prst="rect">
            <a:avLst/>
          </a:prstGeom>
          <a:noFill/>
          <a:ln/>
        </p:spPr>
        <p:txBody>
          <a:bodyPr wrap="square" lIns="0" tIns="0" rIns="0" bIns="0" rtlCol="0" anchor="t"/>
          <a:lstStyle/>
          <a:p>
            <a:pPr indent="0" marL="0">
              <a:buNone/>
            </a:pPr>
            <a:r>
              <a:rPr lang="en-US" sz="1400" i="1" dirty="0">
                <a:solidFill>
                  <a:srgbClr val="4F6577"/>
                </a:solidFill>
                <a:latin typeface="Calibri" pitchFamily="34" charset="0"/>
                <a:ea typeface="Calibri" pitchFamily="34" charset="-122"/>
                <a:cs typeface="Calibri" pitchFamily="34" charset="-120"/>
              </a:rPr>
              <a:t>Aim: convert between binary, denary and hexadecimal, add binary and use units of data</a:t>
            </a:r>
            <a:endParaRPr lang="en-US" sz="1400" dirty="0"/>
          </a:p>
        </p:txBody>
      </p:sp>
      <p:sp>
        <p:nvSpPr>
          <p:cNvPr id="6" name="Text 4"/>
          <p:cNvSpPr txBox="1"/>
          <p:nvPr/>
        </p:nvSpPr>
        <p:spPr>
          <a:xfrm>
            <a:off x="548640" y="1783080"/>
            <a:ext cx="4846320" cy="3108960"/>
          </a:xfrm>
          <a:prstGeom prst="rect">
            <a:avLst/>
          </a:prstGeom>
          <a:noFill/>
          <a:ln/>
        </p:spPr>
        <p:txBody>
          <a:bodyPr wrap="square" lIns="635" tIns="635" rIns="635" bIns="635" rtlCol="0" anchor="t"/>
          <a:lstStyle/>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Place values: 128 64 32 16 8 4 2 1</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Hex: one digit = 4 bits (a nibble)</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Binary addition and overflow</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Units: bit, nibble, byte; kB vs KiB (1000 vs 1024)</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Why it matters: addresses, colours, storage sizes</a:t>
            </a:r>
            <a:endParaRPr lang="en-US" sz="1600" dirty="0"/>
          </a:p>
        </p:txBody>
      </p:sp>
      <p:pic>
        <p:nvPicPr>
          <p:cNvPr id="7" name="Image 0" descr="/private/tmp/claude-501/-Users-johnaikeremiokha-code-Claude-Project/bf844d04-1b41-4e28-bbaa-8211504dbf91/scratchpad/deck/figs7/the_same_number_in_four_number_bases.png">    </p:cNvPr>
          <p:cNvPicPr>
            <a:picLocks noChangeAspect="1"/>
          </p:cNvPicPr>
          <p:nvPr/>
        </p:nvPicPr>
        <p:blipFill>
          <a:blip r:embed="rId1"/>
          <a:stretch>
            <a:fillRect/>
          </a:stretch>
        </p:blipFill>
        <p:spPr>
          <a:xfrm>
            <a:off x="5715000" y="1188720"/>
            <a:ext cx="5925312" cy="1637257"/>
          </a:xfrm>
          <a:prstGeom prst="rect">
            <a:avLst/>
          </a:prstGeom>
        </p:spPr>
      </p:pic>
      <p:pic>
        <p:nvPicPr>
          <p:cNvPr id="8" name="Image 1" descr="/private/tmp/claude-501/-Users-johnaikeremiokha-code-Claude-Project/bf844d04-1b41-4e28-bbaa-8211504dbf91/scratchpad/deck/figs7/adding_two_binary_bytes.png">    </p:cNvPr>
          <p:cNvPicPr>
            <a:picLocks noChangeAspect="1"/>
          </p:cNvPicPr>
          <p:nvPr/>
        </p:nvPicPr>
        <p:blipFill>
          <a:blip r:embed="rId2"/>
          <a:stretch>
            <a:fillRect/>
          </a:stretch>
        </p:blipFill>
        <p:spPr>
          <a:xfrm>
            <a:off x="5715000" y="2935705"/>
            <a:ext cx="5925312" cy="1637257"/>
          </a:xfrm>
          <a:prstGeom prst="rect">
            <a:avLst/>
          </a:prstGeom>
        </p:spPr>
      </p:pic>
      <p:sp>
        <p:nvSpPr>
          <p:cNvPr id="9" name="Shape 5"/>
          <p:cNvSpPr/>
          <p:nvPr/>
        </p:nvSpPr>
        <p:spPr>
          <a:xfrm>
            <a:off x="548640" y="5074920"/>
            <a:ext cx="3515258" cy="1234440"/>
          </a:xfrm>
          <a:prstGeom prst="roundRect">
            <a:avLst>
              <a:gd name="adj" fmla="val 7407"/>
            </a:avLst>
          </a:prstGeom>
          <a:solidFill>
            <a:srgbClr val="EAF2F9"/>
          </a:solidFill>
          <a:ln w="12700">
            <a:solidFill>
              <a:srgbClr val="EAF2F9"/>
            </a:solidFill>
            <a:prstDash val="solid"/>
          </a:ln>
        </p:spPr>
      </p:sp>
      <p:sp>
        <p:nvSpPr>
          <p:cNvPr id="10" name="Text 6"/>
          <p:cNvSpPr txBox="1"/>
          <p:nvPr/>
        </p:nvSpPr>
        <p:spPr>
          <a:xfrm>
            <a:off x="713232"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4304A"/>
                </a:solidFill>
                <a:latin typeface="Calibri" pitchFamily="34" charset="0"/>
                <a:ea typeface="Calibri" pitchFamily="34" charset="-122"/>
                <a:cs typeface="Calibri" pitchFamily="34" charset="-120"/>
              </a:rPr>
              <a:t>Starter</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Hold up cards 128…1: make your age in binary.</a:t>
            </a:r>
            <a:endParaRPr lang="en-US" sz="1400" dirty="0"/>
          </a:p>
        </p:txBody>
      </p:sp>
      <p:sp>
        <p:nvSpPr>
          <p:cNvPr id="11" name="Shape 7"/>
          <p:cNvSpPr/>
          <p:nvPr/>
        </p:nvSpPr>
        <p:spPr>
          <a:xfrm>
            <a:off x="4338218" y="5074920"/>
            <a:ext cx="3515258" cy="1234440"/>
          </a:xfrm>
          <a:prstGeom prst="roundRect">
            <a:avLst>
              <a:gd name="adj" fmla="val 7407"/>
            </a:avLst>
          </a:prstGeom>
          <a:solidFill>
            <a:srgbClr val="E6F4EE"/>
          </a:solidFill>
          <a:ln w="12700">
            <a:solidFill>
              <a:srgbClr val="E6F4EE"/>
            </a:solidFill>
            <a:prstDash val="solid"/>
          </a:ln>
        </p:spPr>
      </p:sp>
      <p:sp>
        <p:nvSpPr>
          <p:cNvPr id="12" name="Text 8"/>
          <p:cNvSpPr txBox="1"/>
          <p:nvPr/>
        </p:nvSpPr>
        <p:spPr>
          <a:xfrm>
            <a:off x="4502810"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4304A"/>
                </a:solidFill>
                <a:latin typeface="Calibri" pitchFamily="34" charset="0"/>
                <a:ea typeface="Calibri" pitchFamily="34" charset="-122"/>
                <a:cs typeface="Calibri" pitchFamily="34" charset="-120"/>
              </a:rPr>
              <a:t>Task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Workbook NS and Practical 4 (numbers booklet).</a:t>
            </a:r>
            <a:endParaRPr lang="en-US" sz="1400" dirty="0"/>
          </a:p>
        </p:txBody>
      </p:sp>
      <p:sp>
        <p:nvSpPr>
          <p:cNvPr id="13" name="Shape 9"/>
          <p:cNvSpPr/>
          <p:nvPr/>
        </p:nvSpPr>
        <p:spPr>
          <a:xfrm>
            <a:off x="8127797" y="5074920"/>
            <a:ext cx="3515258" cy="1234440"/>
          </a:xfrm>
          <a:prstGeom prst="roundRect">
            <a:avLst>
              <a:gd name="adj" fmla="val 7407"/>
            </a:avLst>
          </a:prstGeom>
          <a:solidFill>
            <a:srgbClr val="FDF1E7"/>
          </a:solidFill>
          <a:ln w="12700">
            <a:solidFill>
              <a:srgbClr val="FDF1E7"/>
            </a:solidFill>
            <a:prstDash val="solid"/>
          </a:ln>
        </p:spPr>
      </p:sp>
      <p:sp>
        <p:nvSpPr>
          <p:cNvPr id="14" name="Text 10"/>
          <p:cNvSpPr txBox="1"/>
          <p:nvPr/>
        </p:nvSpPr>
        <p:spPr>
          <a:xfrm>
            <a:off x="8292389"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4304A"/>
                </a:solidFill>
                <a:latin typeface="Calibri" pitchFamily="34" charset="0"/>
                <a:ea typeface="Calibri" pitchFamily="34" charset="-122"/>
                <a:cs typeface="Calibri" pitchFamily="34" charset="-120"/>
              </a:rPr>
              <a:t>Check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Quiz 1: conversions, units, two’s complement.</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548640" y="164592"/>
            <a:ext cx="1188720" cy="310896"/>
          </a:xfrm>
          <a:prstGeom prst="roundRect">
            <a:avLst>
              <a:gd name="adj" fmla="val 23529"/>
            </a:avLst>
          </a:prstGeom>
          <a:solidFill>
            <a:srgbClr val="2A7F62"/>
          </a:solidFill>
          <a:ln w="12700">
            <a:solidFill>
              <a:srgbClr val="2A7F62"/>
            </a:solidFill>
            <a:prstDash val="solid"/>
          </a:ln>
        </p:spPr>
      </p:sp>
      <p:sp>
        <p:nvSpPr>
          <p:cNvPr id="3" name="Text 1"/>
          <p:cNvSpPr txBox="1"/>
          <p:nvPr/>
        </p:nvSpPr>
        <p:spPr>
          <a:xfrm>
            <a:off x="548640" y="164592"/>
            <a:ext cx="1188720"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7.1.1</a:t>
            </a:r>
            <a:endParaRPr lang="en-US" sz="1200" dirty="0"/>
          </a:p>
        </p:txBody>
      </p:sp>
      <p:sp>
        <p:nvSpPr>
          <p:cNvPr id="4" name="Text 2"/>
          <p:cNvSpPr txBox="1"/>
          <p:nvPr/>
        </p:nvSpPr>
        <p:spPr>
          <a:xfrm>
            <a:off x="548640" y="502920"/>
            <a:ext cx="11094415" cy="731520"/>
          </a:xfrm>
          <a:prstGeom prst="rect">
            <a:avLst/>
          </a:prstGeom>
          <a:noFill/>
          <a:ln/>
        </p:spPr>
        <p:txBody>
          <a:bodyPr wrap="square" lIns="0" tIns="0" rIns="0" bIns="0" rtlCol="0" anchor="ctr"/>
          <a:lstStyle/>
          <a:p>
            <a:pPr indent="0" marL="0">
              <a:buNone/>
            </a:pPr>
            <a:r>
              <a:rPr lang="en-US" sz="2800" b="1" dirty="0">
                <a:solidFill>
                  <a:srgbClr val="17334B"/>
                </a:solidFill>
                <a:latin typeface="Cambria" pitchFamily="34" charset="0"/>
                <a:ea typeface="Cambria" pitchFamily="34" charset="-122"/>
                <a:cs typeface="Cambria" pitchFamily="34" charset="-120"/>
              </a:rPr>
              <a:t>Types of physical computer system</a:t>
            </a:r>
            <a:endParaRPr lang="en-US" sz="2800" dirty="0"/>
          </a:p>
        </p:txBody>
      </p:sp>
      <p:sp>
        <p:nvSpPr>
          <p:cNvPr id="5" name="Text 3"/>
          <p:cNvSpPr txBox="1"/>
          <p:nvPr/>
        </p:nvSpPr>
        <p:spPr>
          <a:xfrm>
            <a:off x="548640" y="1188720"/>
            <a:ext cx="4937760" cy="548640"/>
          </a:xfrm>
          <a:prstGeom prst="rect">
            <a:avLst/>
          </a:prstGeom>
          <a:noFill/>
          <a:ln/>
        </p:spPr>
        <p:txBody>
          <a:bodyPr wrap="square" lIns="0" tIns="0" rIns="0" bIns="0" rtlCol="0" anchor="t"/>
          <a:lstStyle/>
          <a:p>
            <a:pPr indent="0" marL="0">
              <a:buNone/>
            </a:pPr>
            <a:r>
              <a:rPr lang="en-US" sz="1400" i="1" dirty="0">
                <a:solidFill>
                  <a:srgbClr val="4F6577"/>
                </a:solidFill>
                <a:latin typeface="Calibri" pitchFamily="34" charset="0"/>
                <a:ea typeface="Calibri" pitchFamily="34" charset="-122"/>
                <a:cs typeface="Calibri" pitchFamily="34" charset="-120"/>
              </a:rPr>
              <a:t>Aim: describe the features and uses of personal computers, servers, mainframes, supercomputers and embedded systems</a:t>
            </a:r>
            <a:endParaRPr lang="en-US" sz="1400" dirty="0"/>
          </a:p>
        </p:txBody>
      </p:sp>
      <p:sp>
        <p:nvSpPr>
          <p:cNvPr id="6" name="Text 4"/>
          <p:cNvSpPr txBox="1"/>
          <p:nvPr/>
        </p:nvSpPr>
        <p:spPr>
          <a:xfrm>
            <a:off x="548640" y="1783080"/>
            <a:ext cx="4846320" cy="3108960"/>
          </a:xfrm>
          <a:prstGeom prst="rect">
            <a:avLst/>
          </a:prstGeom>
          <a:noFill/>
          <a:ln/>
        </p:spPr>
        <p:txBody>
          <a:bodyPr wrap="square" lIns="635" tIns="635" rIns="635" bIns="635" rtlCol="0" anchor="t"/>
          <a:lstStyle/>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Personal: desktop, laptop, tablet, phone</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Servers: services for clients; redundant parts</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Mainframes: huge transaction volumes, reliability</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Supercomputers: parallel science and simulation</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Embedded: dedicated, low power, real-time; IoT</a:t>
            </a:r>
            <a:endParaRPr lang="en-US" sz="1600" dirty="0"/>
          </a:p>
        </p:txBody>
      </p:sp>
      <p:pic>
        <p:nvPicPr>
          <p:cNvPr id="7" name="Image 0" descr="/private/tmp/claude-501/-Users-johnaikeremiokha-code-Claude-Project/bf844d04-1b41-4e28-bbaa-8211504dbf91/scratchpad/deck/figs7/four_kinds_of_physical_computer.png">    </p:cNvPr>
          <p:cNvPicPr>
            <a:picLocks noChangeAspect="1"/>
          </p:cNvPicPr>
          <p:nvPr/>
        </p:nvPicPr>
        <p:blipFill>
          <a:blip r:embed="rId1"/>
          <a:stretch>
            <a:fillRect/>
          </a:stretch>
        </p:blipFill>
        <p:spPr>
          <a:xfrm>
            <a:off x="5828386" y="1188720"/>
            <a:ext cx="5698541" cy="1874520"/>
          </a:xfrm>
          <a:prstGeom prst="rect">
            <a:avLst/>
          </a:prstGeom>
        </p:spPr>
      </p:pic>
      <p:pic>
        <p:nvPicPr>
          <p:cNvPr id="8" name="Image 1" descr="/private/tmp/claude-501/-Users-johnaikeremiokha-code-Claude-Project/bf844d04-1b41-4e28-bbaa-8211504dbf91/scratchpad/deck/figs7/inside_an_embedded_system_a_smart_thermo.png">    </p:cNvPr>
          <p:cNvPicPr>
            <a:picLocks noChangeAspect="1"/>
          </p:cNvPicPr>
          <p:nvPr/>
        </p:nvPicPr>
        <p:blipFill>
          <a:blip r:embed="rId2"/>
          <a:stretch>
            <a:fillRect/>
          </a:stretch>
        </p:blipFill>
        <p:spPr>
          <a:xfrm>
            <a:off x="5787321" y="3172968"/>
            <a:ext cx="5780671" cy="1673352"/>
          </a:xfrm>
          <a:prstGeom prst="rect">
            <a:avLst/>
          </a:prstGeom>
        </p:spPr>
      </p:pic>
      <p:sp>
        <p:nvSpPr>
          <p:cNvPr id="9" name="Shape 5"/>
          <p:cNvSpPr/>
          <p:nvPr/>
        </p:nvSpPr>
        <p:spPr>
          <a:xfrm>
            <a:off x="548640" y="5074920"/>
            <a:ext cx="3515258" cy="1234440"/>
          </a:xfrm>
          <a:prstGeom prst="roundRect">
            <a:avLst>
              <a:gd name="adj" fmla="val 7407"/>
            </a:avLst>
          </a:prstGeom>
          <a:solidFill>
            <a:srgbClr val="EAF2F9"/>
          </a:solidFill>
          <a:ln w="12700">
            <a:solidFill>
              <a:srgbClr val="EAF2F9"/>
            </a:solidFill>
            <a:prstDash val="solid"/>
          </a:ln>
        </p:spPr>
      </p:sp>
      <p:sp>
        <p:nvSpPr>
          <p:cNvPr id="10" name="Text 6"/>
          <p:cNvSpPr txBox="1"/>
          <p:nvPr/>
        </p:nvSpPr>
        <p:spPr>
          <a:xfrm>
            <a:off x="713232"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4304A"/>
                </a:solidFill>
                <a:latin typeface="Calibri" pitchFamily="34" charset="0"/>
                <a:ea typeface="Calibri" pitchFamily="34" charset="-122"/>
                <a:cs typeface="Calibri" pitchFamily="34" charset="-120"/>
              </a:rPr>
              <a:t>Starter</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Count the computers you used before college today.</a:t>
            </a:r>
            <a:endParaRPr lang="en-US" sz="1400" dirty="0"/>
          </a:p>
        </p:txBody>
      </p:sp>
      <p:sp>
        <p:nvSpPr>
          <p:cNvPr id="11" name="Shape 7"/>
          <p:cNvSpPr/>
          <p:nvPr/>
        </p:nvSpPr>
        <p:spPr>
          <a:xfrm>
            <a:off x="4338218" y="5074920"/>
            <a:ext cx="3515258" cy="1234440"/>
          </a:xfrm>
          <a:prstGeom prst="roundRect">
            <a:avLst>
              <a:gd name="adj" fmla="val 7407"/>
            </a:avLst>
          </a:prstGeom>
          <a:solidFill>
            <a:srgbClr val="E6F4EE"/>
          </a:solidFill>
          <a:ln w="12700">
            <a:solidFill>
              <a:srgbClr val="E6F4EE"/>
            </a:solidFill>
            <a:prstDash val="solid"/>
          </a:ln>
        </p:spPr>
      </p:sp>
      <p:sp>
        <p:nvSpPr>
          <p:cNvPr id="12" name="Text 8"/>
          <p:cNvSpPr txBox="1"/>
          <p:nvPr/>
        </p:nvSpPr>
        <p:spPr>
          <a:xfrm>
            <a:off x="4502810"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4304A"/>
                </a:solidFill>
                <a:latin typeface="Calibri" pitchFamily="34" charset="0"/>
                <a:ea typeface="Calibri" pitchFamily="34" charset="-122"/>
                <a:cs typeface="Calibri" pitchFamily="34" charset="-120"/>
              </a:rPr>
              <a:t>Practical</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Practical 1: PC disassemble and reassemble.</a:t>
            </a:r>
            <a:endParaRPr lang="en-US" sz="1400" dirty="0"/>
          </a:p>
        </p:txBody>
      </p:sp>
      <p:sp>
        <p:nvSpPr>
          <p:cNvPr id="13" name="Shape 9"/>
          <p:cNvSpPr/>
          <p:nvPr/>
        </p:nvSpPr>
        <p:spPr>
          <a:xfrm>
            <a:off x="8127797" y="5074920"/>
            <a:ext cx="3515258" cy="1234440"/>
          </a:xfrm>
          <a:prstGeom prst="roundRect">
            <a:avLst>
              <a:gd name="adj" fmla="val 7407"/>
            </a:avLst>
          </a:prstGeom>
          <a:solidFill>
            <a:srgbClr val="FDF1E7"/>
          </a:solidFill>
          <a:ln w="12700">
            <a:solidFill>
              <a:srgbClr val="FDF1E7"/>
            </a:solidFill>
            <a:prstDash val="solid"/>
          </a:ln>
        </p:spPr>
      </p:sp>
      <p:sp>
        <p:nvSpPr>
          <p:cNvPr id="14" name="Text 10"/>
          <p:cNvSpPr txBox="1"/>
          <p:nvPr/>
        </p:nvSpPr>
        <p:spPr>
          <a:xfrm>
            <a:off x="8292389"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4304A"/>
                </a:solidFill>
                <a:latin typeface="Calibri" pitchFamily="34" charset="0"/>
                <a:ea typeface="Calibri" pitchFamily="34" charset="-122"/>
                <a:cs typeface="Calibri" pitchFamily="34" charset="-120"/>
              </a:rPr>
              <a:t>Task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Workbook H1: match systems to organisations.</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548640" y="164592"/>
            <a:ext cx="1188720" cy="310896"/>
          </a:xfrm>
          <a:prstGeom prst="roundRect">
            <a:avLst>
              <a:gd name="adj" fmla="val 23529"/>
            </a:avLst>
          </a:prstGeom>
          <a:solidFill>
            <a:srgbClr val="2A7F62"/>
          </a:solidFill>
          <a:ln w="12700">
            <a:solidFill>
              <a:srgbClr val="2A7F62"/>
            </a:solidFill>
            <a:prstDash val="solid"/>
          </a:ln>
        </p:spPr>
      </p:sp>
      <p:sp>
        <p:nvSpPr>
          <p:cNvPr id="3" name="Text 1"/>
          <p:cNvSpPr txBox="1"/>
          <p:nvPr/>
        </p:nvSpPr>
        <p:spPr>
          <a:xfrm>
            <a:off x="548640" y="164592"/>
            <a:ext cx="1188720"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7.1.2</a:t>
            </a:r>
            <a:endParaRPr lang="en-US" sz="1200" dirty="0"/>
          </a:p>
        </p:txBody>
      </p:sp>
      <p:sp>
        <p:nvSpPr>
          <p:cNvPr id="4" name="Text 2"/>
          <p:cNvSpPr txBox="1"/>
          <p:nvPr/>
        </p:nvSpPr>
        <p:spPr>
          <a:xfrm>
            <a:off x="548640" y="502920"/>
            <a:ext cx="11094415" cy="731520"/>
          </a:xfrm>
          <a:prstGeom prst="rect">
            <a:avLst/>
          </a:prstGeom>
          <a:noFill/>
          <a:ln/>
        </p:spPr>
        <p:txBody>
          <a:bodyPr wrap="square" lIns="0" tIns="0" rIns="0" bIns="0" rtlCol="0" anchor="ctr"/>
          <a:lstStyle/>
          <a:p>
            <a:pPr indent="0" marL="0">
              <a:buNone/>
            </a:pPr>
            <a:r>
              <a:rPr lang="en-US" sz="2800" b="1" dirty="0">
                <a:solidFill>
                  <a:srgbClr val="17334B"/>
                </a:solidFill>
                <a:latin typeface="Cambria" pitchFamily="34" charset="0"/>
                <a:ea typeface="Cambria" pitchFamily="34" charset="-122"/>
                <a:cs typeface="Cambria" pitchFamily="34" charset="-120"/>
              </a:rPr>
              <a:t>Hardware devices: memory and storage</a:t>
            </a:r>
            <a:endParaRPr lang="en-US" sz="2800" dirty="0"/>
          </a:p>
        </p:txBody>
      </p:sp>
      <p:sp>
        <p:nvSpPr>
          <p:cNvPr id="5" name="Text 3"/>
          <p:cNvSpPr txBox="1"/>
          <p:nvPr/>
        </p:nvSpPr>
        <p:spPr>
          <a:xfrm>
            <a:off x="548640" y="1188720"/>
            <a:ext cx="4937760" cy="548640"/>
          </a:xfrm>
          <a:prstGeom prst="rect">
            <a:avLst/>
          </a:prstGeom>
          <a:noFill/>
          <a:ln/>
        </p:spPr>
        <p:txBody>
          <a:bodyPr wrap="square" lIns="0" tIns="0" rIns="0" bIns="0" rtlCol="0" anchor="t"/>
          <a:lstStyle/>
          <a:p>
            <a:pPr indent="0" marL="0">
              <a:buNone/>
            </a:pPr>
            <a:r>
              <a:rPr lang="en-US" sz="1400" i="1" dirty="0">
                <a:solidFill>
                  <a:srgbClr val="4F6577"/>
                </a:solidFill>
                <a:latin typeface="Calibri" pitchFamily="34" charset="0"/>
                <a:ea typeface="Calibri" pitchFamily="34" charset="-122"/>
                <a:cs typeface="Calibri" pitchFamily="34" charset="-120"/>
              </a:rPr>
              <a:t>Aim: explain the features and use of memory, storage, motherboards and interfaces</a:t>
            </a:r>
            <a:endParaRPr lang="en-US" sz="1400" dirty="0"/>
          </a:p>
        </p:txBody>
      </p:sp>
      <p:sp>
        <p:nvSpPr>
          <p:cNvPr id="6" name="Text 4"/>
          <p:cNvSpPr txBox="1"/>
          <p:nvPr/>
        </p:nvSpPr>
        <p:spPr>
          <a:xfrm>
            <a:off x="548640" y="1783080"/>
            <a:ext cx="4846320" cy="3108960"/>
          </a:xfrm>
          <a:prstGeom prst="rect">
            <a:avLst/>
          </a:prstGeom>
          <a:noFill/>
          <a:ln/>
        </p:spPr>
        <p:txBody>
          <a:bodyPr wrap="square" lIns="635" tIns="635" rIns="635" bIns="635" rtlCol="0" anchor="t"/>
          <a:lstStyle/>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Input, output and sensors</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RAM (volatile) vs ROM (firmware)</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Cache: small, fast, close to the CPU</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Storage: magnetic, solid state, optical</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Motherboard: socket, slots, chipset, buses; PCIe, USB, NIC</a:t>
            </a:r>
            <a:endParaRPr lang="en-US" sz="1600" dirty="0"/>
          </a:p>
        </p:txBody>
      </p:sp>
      <p:pic>
        <p:nvPicPr>
          <p:cNvPr id="7" name="Image 0" descr="/private/tmp/claude-501/-Users-johnaikeremiokha-code-Claude-Project/bf844d04-1b41-4e28-bbaa-8211504dbf91/scratchpad/deck/figs7/the_memory_and_storage_hierarchy.png">    </p:cNvPr>
          <p:cNvPicPr>
            <a:picLocks noChangeAspect="1"/>
          </p:cNvPicPr>
          <p:nvPr/>
        </p:nvPicPr>
        <p:blipFill>
          <a:blip r:embed="rId1"/>
          <a:stretch>
            <a:fillRect/>
          </a:stretch>
        </p:blipFill>
        <p:spPr>
          <a:xfrm>
            <a:off x="6519118" y="1188720"/>
            <a:ext cx="4317076" cy="1874520"/>
          </a:xfrm>
          <a:prstGeom prst="rect">
            <a:avLst/>
          </a:prstGeom>
        </p:spPr>
      </p:pic>
      <p:pic>
        <p:nvPicPr>
          <p:cNvPr id="8" name="Image 1" descr="/private/tmp/claude-501/-Users-johnaikeremiokha-code-Claude-Project/bf844d04-1b41-4e28-bbaa-8211504dbf91/scratchpad/deck/figs7/labelled_top_down_view_of_a_desktop_moth.png">    </p:cNvPr>
          <p:cNvPicPr>
            <a:picLocks noChangeAspect="1"/>
          </p:cNvPicPr>
          <p:nvPr/>
        </p:nvPicPr>
        <p:blipFill>
          <a:blip r:embed="rId2"/>
          <a:stretch>
            <a:fillRect/>
          </a:stretch>
        </p:blipFill>
        <p:spPr>
          <a:xfrm>
            <a:off x="7198880" y="3172968"/>
            <a:ext cx="2957552" cy="1673352"/>
          </a:xfrm>
          <a:prstGeom prst="rect">
            <a:avLst/>
          </a:prstGeom>
        </p:spPr>
      </p:pic>
      <p:sp>
        <p:nvSpPr>
          <p:cNvPr id="9" name="Shape 5"/>
          <p:cNvSpPr/>
          <p:nvPr/>
        </p:nvSpPr>
        <p:spPr>
          <a:xfrm>
            <a:off x="548640" y="5074920"/>
            <a:ext cx="3515258" cy="1234440"/>
          </a:xfrm>
          <a:prstGeom prst="roundRect">
            <a:avLst>
              <a:gd name="adj" fmla="val 7407"/>
            </a:avLst>
          </a:prstGeom>
          <a:solidFill>
            <a:srgbClr val="EAF2F9"/>
          </a:solidFill>
          <a:ln w="12700">
            <a:solidFill>
              <a:srgbClr val="EAF2F9"/>
            </a:solidFill>
            <a:prstDash val="solid"/>
          </a:ln>
        </p:spPr>
      </p:sp>
      <p:sp>
        <p:nvSpPr>
          <p:cNvPr id="10" name="Text 6"/>
          <p:cNvSpPr txBox="1"/>
          <p:nvPr/>
        </p:nvSpPr>
        <p:spPr>
          <a:xfrm>
            <a:off x="713232"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4304A"/>
                </a:solidFill>
                <a:latin typeface="Calibri" pitchFamily="34" charset="0"/>
                <a:ea typeface="Calibri" pitchFamily="34" charset="-122"/>
                <a:cs typeface="Calibri" pitchFamily="34" charset="-120"/>
              </a:rPr>
              <a:t>Starter</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Which is faster: RAM or SSD? Why do we need both?</a:t>
            </a:r>
            <a:endParaRPr lang="en-US" sz="1400" dirty="0"/>
          </a:p>
        </p:txBody>
      </p:sp>
      <p:sp>
        <p:nvSpPr>
          <p:cNvPr id="11" name="Shape 7"/>
          <p:cNvSpPr/>
          <p:nvPr/>
        </p:nvSpPr>
        <p:spPr>
          <a:xfrm>
            <a:off x="4338218" y="5074920"/>
            <a:ext cx="3515258" cy="1234440"/>
          </a:xfrm>
          <a:prstGeom prst="roundRect">
            <a:avLst>
              <a:gd name="adj" fmla="val 7407"/>
            </a:avLst>
          </a:prstGeom>
          <a:solidFill>
            <a:srgbClr val="E6F4EE"/>
          </a:solidFill>
          <a:ln w="12700">
            <a:solidFill>
              <a:srgbClr val="E6F4EE"/>
            </a:solidFill>
            <a:prstDash val="solid"/>
          </a:ln>
        </p:spPr>
      </p:sp>
      <p:sp>
        <p:nvSpPr>
          <p:cNvPr id="12" name="Text 8"/>
          <p:cNvSpPr txBox="1"/>
          <p:nvPr/>
        </p:nvSpPr>
        <p:spPr>
          <a:xfrm>
            <a:off x="4502810"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4304A"/>
                </a:solidFill>
                <a:latin typeface="Calibri" pitchFamily="34" charset="0"/>
                <a:ea typeface="Calibri" pitchFamily="34" charset="-122"/>
                <a:cs typeface="Calibri" pitchFamily="34" charset="-120"/>
              </a:rPr>
              <a:t>Practical</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Practical 2: Motherboard ID and connectors.</a:t>
            </a:r>
            <a:endParaRPr lang="en-US" sz="1400" dirty="0"/>
          </a:p>
        </p:txBody>
      </p:sp>
      <p:sp>
        <p:nvSpPr>
          <p:cNvPr id="13" name="Shape 9"/>
          <p:cNvSpPr/>
          <p:nvPr/>
        </p:nvSpPr>
        <p:spPr>
          <a:xfrm>
            <a:off x="8127797" y="5074920"/>
            <a:ext cx="3515258" cy="1234440"/>
          </a:xfrm>
          <a:prstGeom prst="roundRect">
            <a:avLst>
              <a:gd name="adj" fmla="val 7407"/>
            </a:avLst>
          </a:prstGeom>
          <a:solidFill>
            <a:srgbClr val="FDF1E7"/>
          </a:solidFill>
          <a:ln w="12700">
            <a:solidFill>
              <a:srgbClr val="FDF1E7"/>
            </a:solidFill>
            <a:prstDash val="solid"/>
          </a:ln>
        </p:spPr>
      </p:sp>
      <p:sp>
        <p:nvSpPr>
          <p:cNvPr id="14" name="Text 10"/>
          <p:cNvSpPr txBox="1"/>
          <p:nvPr/>
        </p:nvSpPr>
        <p:spPr>
          <a:xfrm>
            <a:off x="8292389"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4304A"/>
                </a:solidFill>
                <a:latin typeface="Calibri" pitchFamily="34" charset="0"/>
                <a:ea typeface="Calibri" pitchFamily="34" charset="-122"/>
                <a:cs typeface="Calibri" pitchFamily="34" charset="-120"/>
              </a:rPr>
              <a:t>Homework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Practical 3: hardware spider diagram.</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548640" y="164592"/>
            <a:ext cx="1188720" cy="310896"/>
          </a:xfrm>
          <a:prstGeom prst="roundRect">
            <a:avLst>
              <a:gd name="adj" fmla="val 23529"/>
            </a:avLst>
          </a:prstGeom>
          <a:solidFill>
            <a:srgbClr val="2A7F62"/>
          </a:solidFill>
          <a:ln w="12700">
            <a:solidFill>
              <a:srgbClr val="2A7F62"/>
            </a:solidFill>
            <a:prstDash val="solid"/>
          </a:ln>
        </p:spPr>
      </p:sp>
      <p:sp>
        <p:nvSpPr>
          <p:cNvPr id="3" name="Text 1"/>
          <p:cNvSpPr txBox="1"/>
          <p:nvPr/>
        </p:nvSpPr>
        <p:spPr>
          <a:xfrm>
            <a:off x="548640" y="164592"/>
            <a:ext cx="1188720"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7.1.2</a:t>
            </a:r>
            <a:endParaRPr lang="en-US" sz="1200" dirty="0"/>
          </a:p>
        </p:txBody>
      </p:sp>
      <p:sp>
        <p:nvSpPr>
          <p:cNvPr id="4" name="Text 2"/>
          <p:cNvSpPr txBox="1"/>
          <p:nvPr/>
        </p:nvSpPr>
        <p:spPr>
          <a:xfrm>
            <a:off x="548640" y="502920"/>
            <a:ext cx="11094415" cy="731520"/>
          </a:xfrm>
          <a:prstGeom prst="rect">
            <a:avLst/>
          </a:prstGeom>
          <a:noFill/>
          <a:ln/>
        </p:spPr>
        <p:txBody>
          <a:bodyPr wrap="square" lIns="0" tIns="0" rIns="0" bIns="0" rtlCol="0" anchor="ctr"/>
          <a:lstStyle/>
          <a:p>
            <a:pPr indent="0" marL="0">
              <a:buNone/>
            </a:pPr>
            <a:r>
              <a:rPr lang="en-US" sz="2800" b="1" dirty="0">
                <a:solidFill>
                  <a:srgbClr val="17334B"/>
                </a:solidFill>
                <a:latin typeface="Cambria" pitchFamily="34" charset="0"/>
                <a:ea typeface="Cambria" pitchFamily="34" charset="-122"/>
                <a:cs typeface="Cambria" pitchFamily="34" charset="-120"/>
              </a:rPr>
              <a:t>Processors, GPUs and cooling</a:t>
            </a:r>
            <a:endParaRPr lang="en-US" sz="2800" dirty="0"/>
          </a:p>
        </p:txBody>
      </p:sp>
      <p:sp>
        <p:nvSpPr>
          <p:cNvPr id="5" name="Text 3"/>
          <p:cNvSpPr txBox="1"/>
          <p:nvPr/>
        </p:nvSpPr>
        <p:spPr>
          <a:xfrm>
            <a:off x="548640" y="1188720"/>
            <a:ext cx="4937760" cy="548640"/>
          </a:xfrm>
          <a:prstGeom prst="rect">
            <a:avLst/>
          </a:prstGeom>
          <a:noFill/>
          <a:ln/>
        </p:spPr>
        <p:txBody>
          <a:bodyPr wrap="square" lIns="0" tIns="0" rIns="0" bIns="0" rtlCol="0" anchor="t"/>
          <a:lstStyle/>
          <a:p>
            <a:pPr indent="0" marL="0">
              <a:buNone/>
            </a:pPr>
            <a:r>
              <a:rPr lang="en-US" sz="1400" i="1" dirty="0">
                <a:solidFill>
                  <a:srgbClr val="4F6577"/>
                </a:solidFill>
                <a:latin typeface="Calibri" pitchFamily="34" charset="0"/>
                <a:ea typeface="Calibri" pitchFamily="34" charset="-122"/>
                <a:cs typeface="Calibri" pitchFamily="34" charset="-120"/>
              </a:rPr>
              <a:t>Aim: explain processor features and why cooling is needed</a:t>
            </a:r>
            <a:endParaRPr lang="en-US" sz="1400" dirty="0"/>
          </a:p>
        </p:txBody>
      </p:sp>
      <p:sp>
        <p:nvSpPr>
          <p:cNvPr id="6" name="Text 4"/>
          <p:cNvSpPr txBox="1"/>
          <p:nvPr/>
        </p:nvSpPr>
        <p:spPr>
          <a:xfrm>
            <a:off x="548640" y="1783080"/>
            <a:ext cx="4846320" cy="3108960"/>
          </a:xfrm>
          <a:prstGeom prst="rect">
            <a:avLst/>
          </a:prstGeom>
          <a:noFill/>
          <a:ln/>
        </p:spPr>
        <p:txBody>
          <a:bodyPr wrap="square" lIns="635" tIns="635" rIns="635" bIns="635" rtlCol="0" anchor="t"/>
          <a:lstStyle/>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Cores, clock speed and cache set performance</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Mobile processors: low power, less heat</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GPU: thousands of cores for parallel graphics and AI</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Air cooling: heatsink and fan</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Liquid cooling: quieter, handles more heat, costs more</a:t>
            </a:r>
            <a:endParaRPr lang="en-US" sz="1600" dirty="0"/>
          </a:p>
        </p:txBody>
      </p:sp>
      <p:pic>
        <p:nvPicPr>
          <p:cNvPr id="7" name="Image 0" descr="/private/tmp/claude-501/-Users-johnaikeremiokha-code-Claude-Project/bf844d04-1b41-4e28-bbaa-8211504dbf91/scratchpad/deck/figs7/inside_a_four_core_processor_chip.png">    </p:cNvPr>
          <p:cNvPicPr>
            <a:picLocks noChangeAspect="1"/>
          </p:cNvPicPr>
          <p:nvPr/>
        </p:nvPicPr>
        <p:blipFill>
          <a:blip r:embed="rId1"/>
          <a:stretch>
            <a:fillRect/>
          </a:stretch>
        </p:blipFill>
        <p:spPr>
          <a:xfrm>
            <a:off x="5937973" y="1188720"/>
            <a:ext cx="5479366" cy="1874520"/>
          </a:xfrm>
          <a:prstGeom prst="rect">
            <a:avLst/>
          </a:prstGeom>
        </p:spPr>
      </p:pic>
      <p:pic>
        <p:nvPicPr>
          <p:cNvPr id="8" name="Image 1" descr="/private/tmp/claude-501/-Users-johnaikeremiokha-code-Claude-Project/bf844d04-1b41-4e28-bbaa-8211504dbf91/scratchpad/deck/figs7/air_cooling_and_liquid_cooling.png">    </p:cNvPr>
          <p:cNvPicPr>
            <a:picLocks noChangeAspect="1"/>
          </p:cNvPicPr>
          <p:nvPr/>
        </p:nvPicPr>
        <p:blipFill>
          <a:blip r:embed="rId2"/>
          <a:stretch>
            <a:fillRect/>
          </a:stretch>
        </p:blipFill>
        <p:spPr>
          <a:xfrm>
            <a:off x="6231988" y="3172968"/>
            <a:ext cx="4891337" cy="1673352"/>
          </a:xfrm>
          <a:prstGeom prst="rect">
            <a:avLst/>
          </a:prstGeom>
        </p:spPr>
      </p:pic>
      <p:sp>
        <p:nvSpPr>
          <p:cNvPr id="9" name="Shape 5"/>
          <p:cNvSpPr/>
          <p:nvPr/>
        </p:nvSpPr>
        <p:spPr>
          <a:xfrm>
            <a:off x="548640" y="5074920"/>
            <a:ext cx="3515258" cy="1234440"/>
          </a:xfrm>
          <a:prstGeom prst="roundRect">
            <a:avLst>
              <a:gd name="adj" fmla="val 7407"/>
            </a:avLst>
          </a:prstGeom>
          <a:solidFill>
            <a:srgbClr val="EAF2F9"/>
          </a:solidFill>
          <a:ln w="12700">
            <a:solidFill>
              <a:srgbClr val="EAF2F9"/>
            </a:solidFill>
            <a:prstDash val="solid"/>
          </a:ln>
        </p:spPr>
      </p:sp>
      <p:sp>
        <p:nvSpPr>
          <p:cNvPr id="10" name="Text 6"/>
          <p:cNvSpPr txBox="1"/>
          <p:nvPr/>
        </p:nvSpPr>
        <p:spPr>
          <a:xfrm>
            <a:off x="713232"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4304A"/>
                </a:solidFill>
                <a:latin typeface="Calibri" pitchFamily="34" charset="0"/>
                <a:ea typeface="Calibri" pitchFamily="34" charset="-122"/>
                <a:cs typeface="Calibri" pitchFamily="34" charset="-120"/>
              </a:rPr>
              <a:t>Starter</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Why doesn’t an 8-core CPU run a game twice as fast as a 4-core?</a:t>
            </a:r>
            <a:endParaRPr lang="en-US" sz="1400" dirty="0"/>
          </a:p>
        </p:txBody>
      </p:sp>
      <p:sp>
        <p:nvSpPr>
          <p:cNvPr id="11" name="Shape 7"/>
          <p:cNvSpPr/>
          <p:nvPr/>
        </p:nvSpPr>
        <p:spPr>
          <a:xfrm>
            <a:off x="4338218" y="5074920"/>
            <a:ext cx="3515258" cy="1234440"/>
          </a:xfrm>
          <a:prstGeom prst="roundRect">
            <a:avLst>
              <a:gd name="adj" fmla="val 7407"/>
            </a:avLst>
          </a:prstGeom>
          <a:solidFill>
            <a:srgbClr val="E6F4EE"/>
          </a:solidFill>
          <a:ln w="12700">
            <a:solidFill>
              <a:srgbClr val="E6F4EE"/>
            </a:solidFill>
            <a:prstDash val="solid"/>
          </a:ln>
        </p:spPr>
      </p:sp>
      <p:sp>
        <p:nvSpPr>
          <p:cNvPr id="12" name="Text 8"/>
          <p:cNvSpPr txBox="1"/>
          <p:nvPr/>
        </p:nvSpPr>
        <p:spPr>
          <a:xfrm>
            <a:off x="4502810"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4304A"/>
                </a:solidFill>
                <a:latin typeface="Calibri" pitchFamily="34" charset="0"/>
                <a:ea typeface="Calibri" pitchFamily="34" charset="-122"/>
                <a:cs typeface="Calibri" pitchFamily="34" charset="-120"/>
              </a:rPr>
              <a:t>Task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Spec a PC for a video editor and justify each part.</a:t>
            </a:r>
            <a:endParaRPr lang="en-US" sz="1400" dirty="0"/>
          </a:p>
        </p:txBody>
      </p:sp>
      <p:sp>
        <p:nvSpPr>
          <p:cNvPr id="13" name="Shape 9"/>
          <p:cNvSpPr/>
          <p:nvPr/>
        </p:nvSpPr>
        <p:spPr>
          <a:xfrm>
            <a:off x="8127797" y="5074920"/>
            <a:ext cx="3515258" cy="1234440"/>
          </a:xfrm>
          <a:prstGeom prst="roundRect">
            <a:avLst>
              <a:gd name="adj" fmla="val 7407"/>
            </a:avLst>
          </a:prstGeom>
          <a:solidFill>
            <a:srgbClr val="FDF1E7"/>
          </a:solidFill>
          <a:ln w="12700">
            <a:solidFill>
              <a:srgbClr val="FDF1E7"/>
            </a:solidFill>
            <a:prstDash val="solid"/>
          </a:ln>
        </p:spPr>
      </p:sp>
      <p:sp>
        <p:nvSpPr>
          <p:cNvPr id="14" name="Text 10"/>
          <p:cNvSpPr txBox="1"/>
          <p:nvPr/>
        </p:nvSpPr>
        <p:spPr>
          <a:xfrm>
            <a:off x="8292389"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4304A"/>
                </a:solidFill>
                <a:latin typeface="Calibri" pitchFamily="34" charset="0"/>
                <a:ea typeface="Calibri" pitchFamily="34" charset="-122"/>
                <a:cs typeface="Calibri" pitchFamily="34" charset="-120"/>
              </a:rPr>
              <a:t>Check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Quiz 2: hardware.</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4304A"/>
        </a:solidFill>
      </p:bgPr>
    </p:bg>
    <p:spTree>
      <p:nvGrpSpPr>
        <p:cNvPr id="1" name=""/>
        <p:cNvGrpSpPr/>
        <p:nvPr/>
      </p:nvGrpSpPr>
      <p:grpSpPr>
        <a:xfrm>
          <a:off x="0" y="0"/>
          <a:ext cx="0" cy="0"/>
          <a:chOff x="0" y="0"/>
          <a:chExt cx="0" cy="0"/>
        </a:xfrm>
      </p:grpSpPr>
      <p:sp>
        <p:nvSpPr>
          <p:cNvPr id="2" name="Text 0"/>
          <p:cNvSpPr txBox="1"/>
          <p:nvPr/>
        </p:nvSpPr>
        <p:spPr>
          <a:xfrm>
            <a:off x="548640" y="2103120"/>
            <a:ext cx="11094415" cy="1097280"/>
          </a:xfrm>
          <a:prstGeom prst="rect">
            <a:avLst/>
          </a:prstGeom>
          <a:noFill/>
          <a:ln/>
        </p:spPr>
        <p:txBody>
          <a:bodyPr wrap="square" lIns="0" tIns="0" rIns="0" bIns="0" rtlCol="0" anchor="ctr"/>
          <a:lstStyle/>
          <a:p>
            <a:pPr indent="0" marL="0">
              <a:buNone/>
            </a:pPr>
            <a:r>
              <a:rPr lang="en-US" sz="4400" b="1" dirty="0">
                <a:solidFill>
                  <a:srgbClr val="FFFFFF"/>
                </a:solidFill>
                <a:latin typeface="Cambria" pitchFamily="34" charset="0"/>
                <a:ea typeface="Cambria" pitchFamily="34" charset="-122"/>
                <a:cs typeface="Cambria" pitchFamily="34" charset="-120"/>
              </a:rPr>
              <a:t>7.2 Software</a:t>
            </a:r>
            <a:endParaRPr lang="en-US" sz="4400" dirty="0"/>
          </a:p>
        </p:txBody>
      </p:sp>
      <p:sp>
        <p:nvSpPr>
          <p:cNvPr id="3" name="Text 1"/>
          <p:cNvSpPr txBox="1"/>
          <p:nvPr/>
        </p:nvSpPr>
        <p:spPr>
          <a:xfrm>
            <a:off x="548640" y="3291840"/>
            <a:ext cx="11094415" cy="914400"/>
          </a:xfrm>
          <a:prstGeom prst="rect">
            <a:avLst/>
          </a:prstGeom>
          <a:noFill/>
          <a:ln/>
        </p:spPr>
        <p:txBody>
          <a:bodyPr wrap="square" lIns="0" tIns="0" rIns="0" bIns="0" rtlCol="0" anchor="ctr"/>
          <a:lstStyle/>
          <a:p>
            <a:pPr indent="0" marL="0">
              <a:buNone/>
            </a:pPr>
            <a:r>
              <a:rPr lang="en-US" sz="2000" dirty="0">
                <a:solidFill>
                  <a:srgbClr val="CADCFC"/>
                </a:solidFill>
                <a:latin typeface="Calibri" pitchFamily="34" charset="0"/>
                <a:ea typeface="Calibri" pitchFamily="34" charset="-122"/>
                <a:cs typeface="Calibri" pitchFamily="34" charset="-120"/>
              </a:rPr>
              <a:t>Operating systems · utilities · code development tools · applications</a:t>
            </a:r>
            <a:endParaRPr lang="en-US" sz="2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548640" y="164592"/>
            <a:ext cx="1188720" cy="310896"/>
          </a:xfrm>
          <a:prstGeom prst="roundRect">
            <a:avLst>
              <a:gd name="adj" fmla="val 23529"/>
            </a:avLst>
          </a:prstGeom>
          <a:solidFill>
            <a:srgbClr val="2A7F62"/>
          </a:solidFill>
          <a:ln w="12700">
            <a:solidFill>
              <a:srgbClr val="2A7F62"/>
            </a:solidFill>
            <a:prstDash val="solid"/>
          </a:ln>
        </p:spPr>
      </p:sp>
      <p:sp>
        <p:nvSpPr>
          <p:cNvPr id="3" name="Text 1"/>
          <p:cNvSpPr txBox="1"/>
          <p:nvPr/>
        </p:nvSpPr>
        <p:spPr>
          <a:xfrm>
            <a:off x="548640" y="164592"/>
            <a:ext cx="1188720"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7.2.1</a:t>
            </a:r>
            <a:endParaRPr lang="en-US" sz="1200" dirty="0"/>
          </a:p>
        </p:txBody>
      </p:sp>
      <p:sp>
        <p:nvSpPr>
          <p:cNvPr id="4" name="Text 2"/>
          <p:cNvSpPr txBox="1"/>
          <p:nvPr/>
        </p:nvSpPr>
        <p:spPr>
          <a:xfrm>
            <a:off x="548640" y="502920"/>
            <a:ext cx="11094415" cy="731520"/>
          </a:xfrm>
          <a:prstGeom prst="rect">
            <a:avLst/>
          </a:prstGeom>
          <a:noFill/>
          <a:ln/>
        </p:spPr>
        <p:txBody>
          <a:bodyPr wrap="square" lIns="0" tIns="0" rIns="0" bIns="0" rtlCol="0" anchor="ctr"/>
          <a:lstStyle/>
          <a:p>
            <a:pPr indent="0" marL="0">
              <a:buNone/>
            </a:pPr>
            <a:r>
              <a:rPr lang="en-US" sz="2800" b="1" dirty="0">
                <a:solidFill>
                  <a:srgbClr val="17334B"/>
                </a:solidFill>
                <a:latin typeface="Cambria" pitchFamily="34" charset="0"/>
                <a:ea typeface="Cambria" pitchFamily="34" charset="-122"/>
                <a:cs typeface="Cambria" pitchFamily="34" charset="-120"/>
              </a:rPr>
              <a:t>Operating systems</a:t>
            </a:r>
            <a:endParaRPr lang="en-US" sz="2800" dirty="0"/>
          </a:p>
        </p:txBody>
      </p:sp>
      <p:sp>
        <p:nvSpPr>
          <p:cNvPr id="5" name="Text 3"/>
          <p:cNvSpPr txBox="1"/>
          <p:nvPr/>
        </p:nvSpPr>
        <p:spPr>
          <a:xfrm>
            <a:off x="548640" y="1188720"/>
            <a:ext cx="4937760" cy="548640"/>
          </a:xfrm>
          <a:prstGeom prst="rect">
            <a:avLst/>
          </a:prstGeom>
          <a:noFill/>
          <a:ln/>
        </p:spPr>
        <p:txBody>
          <a:bodyPr wrap="square" lIns="0" tIns="0" rIns="0" bIns="0" rtlCol="0" anchor="t"/>
          <a:lstStyle/>
          <a:p>
            <a:pPr indent="0" marL="0">
              <a:buNone/>
            </a:pPr>
            <a:r>
              <a:rPr lang="en-US" sz="1400" i="1" dirty="0">
                <a:solidFill>
                  <a:srgbClr val="4F6577"/>
                </a:solidFill>
                <a:latin typeface="Calibri" pitchFamily="34" charset="0"/>
                <a:ea typeface="Calibri" pitchFamily="34" charset="-122"/>
                <a:cs typeface="Calibri" pitchFamily="34" charset="-120"/>
              </a:rPr>
              <a:t>Aim: explain the features and uses of different types of operating system</a:t>
            </a:r>
            <a:endParaRPr lang="en-US" sz="1400" dirty="0"/>
          </a:p>
        </p:txBody>
      </p:sp>
      <p:sp>
        <p:nvSpPr>
          <p:cNvPr id="6" name="Text 4"/>
          <p:cNvSpPr txBox="1"/>
          <p:nvPr/>
        </p:nvSpPr>
        <p:spPr>
          <a:xfrm>
            <a:off x="548640" y="1783080"/>
            <a:ext cx="4846320" cy="3108960"/>
          </a:xfrm>
          <a:prstGeom prst="rect">
            <a:avLst/>
          </a:prstGeom>
          <a:noFill/>
          <a:ln/>
        </p:spPr>
        <p:txBody>
          <a:bodyPr wrap="square" lIns="635" tIns="635" rIns="635" bIns="635" rtlCol="0" anchor="t"/>
          <a:lstStyle/>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Functions: memory, processes, files, devices, security, UI</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Single-user single-task and multi-tasking</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Multi-user and network operating systems</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Real-time: guaranteed response (airbags, robots)</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Batch vs real-time processing</a:t>
            </a:r>
            <a:endParaRPr lang="en-US" sz="1600" dirty="0"/>
          </a:p>
        </p:txBody>
      </p:sp>
      <p:pic>
        <p:nvPicPr>
          <p:cNvPr id="7" name="Image 0" descr="/private/tmp/claude-501/-Users-johnaikeremiokha-code-Claude-Project/bf844d04-1b41-4e28-bbaa-8211504dbf91/scratchpad/deck/figs7/layers_of_software_between_the_user_and_.png">    </p:cNvPr>
          <p:cNvPicPr>
            <a:picLocks noChangeAspect="1"/>
          </p:cNvPicPr>
          <p:nvPr/>
        </p:nvPicPr>
        <p:blipFill>
          <a:blip r:embed="rId1"/>
          <a:stretch>
            <a:fillRect/>
          </a:stretch>
        </p:blipFill>
        <p:spPr>
          <a:xfrm>
            <a:off x="6519118" y="1188720"/>
            <a:ext cx="4317076" cy="1874520"/>
          </a:xfrm>
          <a:prstGeom prst="rect">
            <a:avLst/>
          </a:prstGeom>
        </p:spPr>
      </p:pic>
      <p:pic>
        <p:nvPicPr>
          <p:cNvPr id="8" name="Image 1" descr="/private/tmp/claude-501/-Users-johnaikeremiokha-code-Claude-Project/bf844d04-1b41-4e28-bbaa-8211504dbf91/scratchpad/deck/figs7/timeline_of_multitasking_with_time_slice.png">    </p:cNvPr>
          <p:cNvPicPr>
            <a:picLocks noChangeAspect="1"/>
          </p:cNvPicPr>
          <p:nvPr/>
        </p:nvPicPr>
        <p:blipFill>
          <a:blip r:embed="rId2"/>
          <a:stretch>
            <a:fillRect/>
          </a:stretch>
        </p:blipFill>
        <p:spPr>
          <a:xfrm>
            <a:off x="5912987" y="3172968"/>
            <a:ext cx="5529337" cy="1673352"/>
          </a:xfrm>
          <a:prstGeom prst="rect">
            <a:avLst/>
          </a:prstGeom>
        </p:spPr>
      </p:pic>
      <p:sp>
        <p:nvSpPr>
          <p:cNvPr id="9" name="Shape 5"/>
          <p:cNvSpPr/>
          <p:nvPr/>
        </p:nvSpPr>
        <p:spPr>
          <a:xfrm>
            <a:off x="548640" y="5074920"/>
            <a:ext cx="3515258" cy="1234440"/>
          </a:xfrm>
          <a:prstGeom prst="roundRect">
            <a:avLst>
              <a:gd name="adj" fmla="val 7407"/>
            </a:avLst>
          </a:prstGeom>
          <a:solidFill>
            <a:srgbClr val="EAF2F9"/>
          </a:solidFill>
          <a:ln w="12700">
            <a:solidFill>
              <a:srgbClr val="EAF2F9"/>
            </a:solidFill>
            <a:prstDash val="solid"/>
          </a:ln>
        </p:spPr>
      </p:sp>
      <p:sp>
        <p:nvSpPr>
          <p:cNvPr id="10" name="Text 6"/>
          <p:cNvSpPr txBox="1"/>
          <p:nvPr/>
        </p:nvSpPr>
        <p:spPr>
          <a:xfrm>
            <a:off x="713232"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4304A"/>
                </a:solidFill>
                <a:latin typeface="Calibri" pitchFamily="34" charset="0"/>
                <a:ea typeface="Calibri" pitchFamily="34" charset="-122"/>
                <a:cs typeface="Calibri" pitchFamily="34" charset="-120"/>
              </a:rPr>
              <a:t>Starter</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What does Task Manager show? Open it and explain one column.</a:t>
            </a:r>
            <a:endParaRPr lang="en-US" sz="1400" dirty="0"/>
          </a:p>
        </p:txBody>
      </p:sp>
      <p:sp>
        <p:nvSpPr>
          <p:cNvPr id="11" name="Shape 7"/>
          <p:cNvSpPr/>
          <p:nvPr/>
        </p:nvSpPr>
        <p:spPr>
          <a:xfrm>
            <a:off x="4338218" y="5074920"/>
            <a:ext cx="3515258" cy="1234440"/>
          </a:xfrm>
          <a:prstGeom prst="roundRect">
            <a:avLst>
              <a:gd name="adj" fmla="val 7407"/>
            </a:avLst>
          </a:prstGeom>
          <a:solidFill>
            <a:srgbClr val="E6F4EE"/>
          </a:solidFill>
          <a:ln w="12700">
            <a:solidFill>
              <a:srgbClr val="E6F4EE"/>
            </a:solidFill>
            <a:prstDash val="solid"/>
          </a:ln>
        </p:spPr>
      </p:sp>
      <p:sp>
        <p:nvSpPr>
          <p:cNvPr id="12" name="Text 8"/>
          <p:cNvSpPr txBox="1"/>
          <p:nvPr/>
        </p:nvSpPr>
        <p:spPr>
          <a:xfrm>
            <a:off x="4502810"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4304A"/>
                </a:solidFill>
                <a:latin typeface="Calibri" pitchFamily="34" charset="0"/>
                <a:ea typeface="Calibri" pitchFamily="34" charset="-122"/>
                <a:cs typeface="Calibri" pitchFamily="34" charset="-120"/>
              </a:rPr>
              <a:t>Task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Workbook SW1: match OS types to devices.</a:t>
            </a:r>
            <a:endParaRPr lang="en-US" sz="1400" dirty="0"/>
          </a:p>
        </p:txBody>
      </p:sp>
      <p:sp>
        <p:nvSpPr>
          <p:cNvPr id="13" name="Shape 9"/>
          <p:cNvSpPr/>
          <p:nvPr/>
        </p:nvSpPr>
        <p:spPr>
          <a:xfrm>
            <a:off x="8127797" y="5074920"/>
            <a:ext cx="3515258" cy="1234440"/>
          </a:xfrm>
          <a:prstGeom prst="roundRect">
            <a:avLst>
              <a:gd name="adj" fmla="val 7407"/>
            </a:avLst>
          </a:prstGeom>
          <a:solidFill>
            <a:srgbClr val="FDF1E7"/>
          </a:solidFill>
          <a:ln w="12700">
            <a:solidFill>
              <a:srgbClr val="FDF1E7"/>
            </a:solidFill>
            <a:prstDash val="solid"/>
          </a:ln>
        </p:spPr>
      </p:sp>
      <p:sp>
        <p:nvSpPr>
          <p:cNvPr id="14" name="Text 10"/>
          <p:cNvSpPr txBox="1"/>
          <p:nvPr/>
        </p:nvSpPr>
        <p:spPr>
          <a:xfrm>
            <a:off x="8292389"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4304A"/>
                </a:solidFill>
                <a:latin typeface="Calibri" pitchFamily="34" charset="0"/>
                <a:ea typeface="Calibri" pitchFamily="34" charset="-122"/>
                <a:cs typeface="Calibri" pitchFamily="34" charset="-120"/>
              </a:rPr>
              <a:t>Check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Exit: two functions of an OS.</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548640" y="164592"/>
            <a:ext cx="1188720" cy="310896"/>
          </a:xfrm>
          <a:prstGeom prst="roundRect">
            <a:avLst>
              <a:gd name="adj" fmla="val 23529"/>
            </a:avLst>
          </a:prstGeom>
          <a:solidFill>
            <a:srgbClr val="2A7F62"/>
          </a:solidFill>
          <a:ln w="12700">
            <a:solidFill>
              <a:srgbClr val="2A7F62"/>
            </a:solidFill>
            <a:prstDash val="solid"/>
          </a:ln>
        </p:spPr>
      </p:sp>
      <p:sp>
        <p:nvSpPr>
          <p:cNvPr id="3" name="Text 1"/>
          <p:cNvSpPr txBox="1"/>
          <p:nvPr/>
        </p:nvSpPr>
        <p:spPr>
          <a:xfrm>
            <a:off x="548640" y="164592"/>
            <a:ext cx="1188720"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7.2.2</a:t>
            </a:r>
            <a:endParaRPr lang="en-US" sz="1200" dirty="0"/>
          </a:p>
        </p:txBody>
      </p:sp>
      <p:sp>
        <p:nvSpPr>
          <p:cNvPr id="4" name="Text 2"/>
          <p:cNvSpPr txBox="1"/>
          <p:nvPr/>
        </p:nvSpPr>
        <p:spPr>
          <a:xfrm>
            <a:off x="548640" y="502920"/>
            <a:ext cx="11094415" cy="731520"/>
          </a:xfrm>
          <a:prstGeom prst="rect">
            <a:avLst/>
          </a:prstGeom>
          <a:noFill/>
          <a:ln/>
        </p:spPr>
        <p:txBody>
          <a:bodyPr wrap="square" lIns="0" tIns="0" rIns="0" bIns="0" rtlCol="0" anchor="ctr"/>
          <a:lstStyle/>
          <a:p>
            <a:pPr indent="0" marL="0">
              <a:buNone/>
            </a:pPr>
            <a:r>
              <a:rPr lang="en-US" sz="2800" b="1" dirty="0">
                <a:solidFill>
                  <a:srgbClr val="17334B"/>
                </a:solidFill>
                <a:latin typeface="Cambria" pitchFamily="34" charset="0"/>
                <a:ea typeface="Cambria" pitchFamily="34" charset="-122"/>
                <a:cs typeface="Cambria" pitchFamily="34" charset="-120"/>
              </a:rPr>
              <a:t>Utilities</a:t>
            </a:r>
            <a:endParaRPr lang="en-US" sz="2800" dirty="0"/>
          </a:p>
        </p:txBody>
      </p:sp>
      <p:sp>
        <p:nvSpPr>
          <p:cNvPr id="5" name="Text 3"/>
          <p:cNvSpPr txBox="1"/>
          <p:nvPr/>
        </p:nvSpPr>
        <p:spPr>
          <a:xfrm>
            <a:off x="548640" y="1188720"/>
            <a:ext cx="4937760" cy="548640"/>
          </a:xfrm>
          <a:prstGeom prst="rect">
            <a:avLst/>
          </a:prstGeom>
          <a:noFill/>
          <a:ln/>
        </p:spPr>
        <p:txBody>
          <a:bodyPr wrap="square" lIns="0" tIns="0" rIns="0" bIns="0" rtlCol="0" anchor="t"/>
          <a:lstStyle/>
          <a:p>
            <a:pPr indent="0" marL="0">
              <a:buNone/>
            </a:pPr>
            <a:r>
              <a:rPr lang="en-US" sz="1400" i="1" dirty="0">
                <a:solidFill>
                  <a:srgbClr val="4F6577"/>
                </a:solidFill>
                <a:latin typeface="Calibri" pitchFamily="34" charset="0"/>
                <a:ea typeface="Calibri" pitchFamily="34" charset="-122"/>
                <a:cs typeface="Calibri" pitchFamily="34" charset="-120"/>
              </a:rPr>
              <a:t>Aim: explain the purpose of common utilities</a:t>
            </a:r>
            <a:endParaRPr lang="en-US" sz="1400" dirty="0"/>
          </a:p>
        </p:txBody>
      </p:sp>
      <p:sp>
        <p:nvSpPr>
          <p:cNvPr id="6" name="Text 4"/>
          <p:cNvSpPr txBox="1"/>
          <p:nvPr/>
        </p:nvSpPr>
        <p:spPr>
          <a:xfrm>
            <a:off x="548640" y="1783080"/>
            <a:ext cx="4846320" cy="3108960"/>
          </a:xfrm>
          <a:prstGeom prst="rect">
            <a:avLst/>
          </a:prstGeom>
          <a:noFill/>
          <a:ln/>
        </p:spPr>
        <p:txBody>
          <a:bodyPr wrap="square" lIns="635" tIns="635" rIns="635" bIns="635" rtlCol="0" anchor="t"/>
          <a:lstStyle/>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Antivirus and firewall</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Backup: full, incremental, differential</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Compression: lossy vs lossless</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Disk defragmenter (not for SSDs) and disk clean-up</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Encryption and file management tools</a:t>
            </a:r>
            <a:endParaRPr lang="en-US" sz="1600" dirty="0"/>
          </a:p>
        </p:txBody>
      </p:sp>
      <p:pic>
        <p:nvPicPr>
          <p:cNvPr id="7" name="Image 0" descr="/private/tmp/claude-501/-Users-johnaikeremiokha-code-Claude-Project/bf844d04-1b41-4e28-bbaa-8211504dbf91/scratchpad/deck/figs7/full_incremental_and_differential_backup.png">    </p:cNvPr>
          <p:cNvPicPr>
            <a:picLocks noChangeAspect="1"/>
          </p:cNvPicPr>
          <p:nvPr/>
        </p:nvPicPr>
        <p:blipFill>
          <a:blip r:embed="rId1"/>
          <a:stretch>
            <a:fillRect/>
          </a:stretch>
        </p:blipFill>
        <p:spPr>
          <a:xfrm>
            <a:off x="5828386" y="1188720"/>
            <a:ext cx="5698541" cy="1874520"/>
          </a:xfrm>
          <a:prstGeom prst="rect">
            <a:avLst/>
          </a:prstGeom>
        </p:spPr>
      </p:pic>
      <p:pic>
        <p:nvPicPr>
          <p:cNvPr id="8" name="Image 1" descr="/private/tmp/claude-501/-Users-johnaikeremiokha-code-Claude-Project/bf844d04-1b41-4e28-bbaa-8211504dbf91/scratchpad/deck/figs7/hard_disc_drive_compared_with_solid_stat.png">    </p:cNvPr>
          <p:cNvPicPr>
            <a:picLocks noChangeAspect="1"/>
          </p:cNvPicPr>
          <p:nvPr/>
        </p:nvPicPr>
        <p:blipFill>
          <a:blip r:embed="rId2"/>
          <a:stretch>
            <a:fillRect/>
          </a:stretch>
        </p:blipFill>
        <p:spPr>
          <a:xfrm>
            <a:off x="6231988" y="3172968"/>
            <a:ext cx="4891337" cy="1673352"/>
          </a:xfrm>
          <a:prstGeom prst="rect">
            <a:avLst/>
          </a:prstGeom>
        </p:spPr>
      </p:pic>
      <p:sp>
        <p:nvSpPr>
          <p:cNvPr id="9" name="Shape 5"/>
          <p:cNvSpPr/>
          <p:nvPr/>
        </p:nvSpPr>
        <p:spPr>
          <a:xfrm>
            <a:off x="548640" y="5074920"/>
            <a:ext cx="3515258" cy="1234440"/>
          </a:xfrm>
          <a:prstGeom prst="roundRect">
            <a:avLst>
              <a:gd name="adj" fmla="val 7407"/>
            </a:avLst>
          </a:prstGeom>
          <a:solidFill>
            <a:srgbClr val="EAF2F9"/>
          </a:solidFill>
          <a:ln w="12700">
            <a:solidFill>
              <a:srgbClr val="EAF2F9"/>
            </a:solidFill>
            <a:prstDash val="solid"/>
          </a:ln>
        </p:spPr>
      </p:sp>
      <p:sp>
        <p:nvSpPr>
          <p:cNvPr id="10" name="Text 6"/>
          <p:cNvSpPr txBox="1"/>
          <p:nvPr/>
        </p:nvSpPr>
        <p:spPr>
          <a:xfrm>
            <a:off x="713232"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4304A"/>
                </a:solidFill>
                <a:latin typeface="Calibri" pitchFamily="34" charset="0"/>
                <a:ea typeface="Calibri" pitchFamily="34" charset="-122"/>
                <a:cs typeface="Calibri" pitchFamily="34" charset="-120"/>
              </a:rPr>
              <a:t>Starter</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You deleted your coursework. Which utility would have saved you?</a:t>
            </a:r>
            <a:endParaRPr lang="en-US" sz="1400" dirty="0"/>
          </a:p>
        </p:txBody>
      </p:sp>
      <p:sp>
        <p:nvSpPr>
          <p:cNvPr id="11" name="Shape 7"/>
          <p:cNvSpPr/>
          <p:nvPr/>
        </p:nvSpPr>
        <p:spPr>
          <a:xfrm>
            <a:off x="4338218" y="5074920"/>
            <a:ext cx="3515258" cy="1234440"/>
          </a:xfrm>
          <a:prstGeom prst="roundRect">
            <a:avLst>
              <a:gd name="adj" fmla="val 7407"/>
            </a:avLst>
          </a:prstGeom>
          <a:solidFill>
            <a:srgbClr val="E6F4EE"/>
          </a:solidFill>
          <a:ln w="12700">
            <a:solidFill>
              <a:srgbClr val="E6F4EE"/>
            </a:solidFill>
            <a:prstDash val="solid"/>
          </a:ln>
        </p:spPr>
      </p:sp>
      <p:sp>
        <p:nvSpPr>
          <p:cNvPr id="12" name="Text 8"/>
          <p:cNvSpPr txBox="1"/>
          <p:nvPr/>
        </p:nvSpPr>
        <p:spPr>
          <a:xfrm>
            <a:off x="4502810"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4304A"/>
                </a:solidFill>
                <a:latin typeface="Calibri" pitchFamily="34" charset="0"/>
                <a:ea typeface="Calibri" pitchFamily="34" charset="-122"/>
                <a:cs typeface="Calibri" pitchFamily="34" charset="-120"/>
              </a:rPr>
              <a:t>Task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Workbook SW2: choose a backup type for a café.</a:t>
            </a:r>
            <a:endParaRPr lang="en-US" sz="1400" dirty="0"/>
          </a:p>
        </p:txBody>
      </p:sp>
      <p:sp>
        <p:nvSpPr>
          <p:cNvPr id="13" name="Shape 9"/>
          <p:cNvSpPr/>
          <p:nvPr/>
        </p:nvSpPr>
        <p:spPr>
          <a:xfrm>
            <a:off x="8127797" y="5074920"/>
            <a:ext cx="3515258" cy="1234440"/>
          </a:xfrm>
          <a:prstGeom prst="roundRect">
            <a:avLst>
              <a:gd name="adj" fmla="val 7407"/>
            </a:avLst>
          </a:prstGeom>
          <a:solidFill>
            <a:srgbClr val="FDF1E7"/>
          </a:solidFill>
          <a:ln w="12700">
            <a:solidFill>
              <a:srgbClr val="FDF1E7"/>
            </a:solidFill>
            <a:prstDash val="solid"/>
          </a:ln>
        </p:spPr>
      </p:sp>
      <p:sp>
        <p:nvSpPr>
          <p:cNvPr id="14" name="Text 10"/>
          <p:cNvSpPr txBox="1"/>
          <p:nvPr/>
        </p:nvSpPr>
        <p:spPr>
          <a:xfrm>
            <a:off x="8292389"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4304A"/>
                </a:solidFill>
                <a:latin typeface="Calibri" pitchFamily="34" charset="0"/>
                <a:ea typeface="Calibri" pitchFamily="34" charset="-122"/>
                <a:cs typeface="Calibri" pitchFamily="34" charset="-120"/>
              </a:rPr>
              <a:t>Check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Quiz 3: utilities.</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548640" y="164592"/>
            <a:ext cx="1188720" cy="310896"/>
          </a:xfrm>
          <a:prstGeom prst="roundRect">
            <a:avLst>
              <a:gd name="adj" fmla="val 23529"/>
            </a:avLst>
          </a:prstGeom>
          <a:solidFill>
            <a:srgbClr val="2A7F62"/>
          </a:solidFill>
          <a:ln w="12700">
            <a:solidFill>
              <a:srgbClr val="2A7F62"/>
            </a:solidFill>
            <a:prstDash val="solid"/>
          </a:ln>
        </p:spPr>
      </p:sp>
      <p:sp>
        <p:nvSpPr>
          <p:cNvPr id="3" name="Text 1"/>
          <p:cNvSpPr txBox="1"/>
          <p:nvPr/>
        </p:nvSpPr>
        <p:spPr>
          <a:xfrm>
            <a:off x="548640" y="164592"/>
            <a:ext cx="1188720"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7.2.3</a:t>
            </a:r>
            <a:endParaRPr lang="en-US" sz="1200" dirty="0"/>
          </a:p>
        </p:txBody>
      </p:sp>
      <p:sp>
        <p:nvSpPr>
          <p:cNvPr id="4" name="Text 2"/>
          <p:cNvSpPr txBox="1"/>
          <p:nvPr/>
        </p:nvSpPr>
        <p:spPr>
          <a:xfrm>
            <a:off x="548640" y="502920"/>
            <a:ext cx="11094415" cy="731520"/>
          </a:xfrm>
          <a:prstGeom prst="rect">
            <a:avLst/>
          </a:prstGeom>
          <a:noFill/>
          <a:ln/>
        </p:spPr>
        <p:txBody>
          <a:bodyPr wrap="square" lIns="0" tIns="0" rIns="0" bIns="0" rtlCol="0" anchor="ctr"/>
          <a:lstStyle/>
          <a:p>
            <a:pPr indent="0" marL="0">
              <a:buNone/>
            </a:pPr>
            <a:r>
              <a:rPr lang="en-US" sz="2800" b="1" dirty="0">
                <a:solidFill>
                  <a:srgbClr val="17334B"/>
                </a:solidFill>
                <a:latin typeface="Cambria" pitchFamily="34" charset="0"/>
                <a:ea typeface="Cambria" pitchFamily="34" charset="-122"/>
                <a:cs typeface="Cambria" pitchFamily="34" charset="-120"/>
              </a:rPr>
              <a:t>Code development tools</a:t>
            </a:r>
            <a:endParaRPr lang="en-US" sz="2800" dirty="0"/>
          </a:p>
        </p:txBody>
      </p:sp>
      <p:sp>
        <p:nvSpPr>
          <p:cNvPr id="5" name="Text 3"/>
          <p:cNvSpPr txBox="1"/>
          <p:nvPr/>
        </p:nvSpPr>
        <p:spPr>
          <a:xfrm>
            <a:off x="548640" y="1188720"/>
            <a:ext cx="4937760" cy="548640"/>
          </a:xfrm>
          <a:prstGeom prst="rect">
            <a:avLst/>
          </a:prstGeom>
          <a:noFill/>
          <a:ln/>
        </p:spPr>
        <p:txBody>
          <a:bodyPr wrap="square" lIns="0" tIns="0" rIns="0" bIns="0" rtlCol="0" anchor="t"/>
          <a:lstStyle/>
          <a:p>
            <a:pPr indent="0" marL="0">
              <a:buNone/>
            </a:pPr>
            <a:r>
              <a:rPr lang="en-US" sz="1400" i="1" dirty="0">
                <a:solidFill>
                  <a:srgbClr val="4F6577"/>
                </a:solidFill>
                <a:latin typeface="Calibri" pitchFamily="34" charset="0"/>
                <a:ea typeface="Calibri" pitchFamily="34" charset="-122"/>
                <a:cs typeface="Calibri" pitchFamily="34" charset="-120"/>
              </a:rPr>
              <a:t>Aim: explain the features and uses of IDEs, translators and version control</a:t>
            </a:r>
            <a:endParaRPr lang="en-US" sz="1400" dirty="0"/>
          </a:p>
        </p:txBody>
      </p:sp>
      <p:sp>
        <p:nvSpPr>
          <p:cNvPr id="6" name="Text 4"/>
          <p:cNvSpPr txBox="1"/>
          <p:nvPr/>
        </p:nvSpPr>
        <p:spPr>
          <a:xfrm>
            <a:off x="548640" y="1783080"/>
            <a:ext cx="4846320" cy="3108960"/>
          </a:xfrm>
          <a:prstGeom prst="rect">
            <a:avLst/>
          </a:prstGeom>
          <a:noFill/>
          <a:ln/>
        </p:spPr>
        <p:txBody>
          <a:bodyPr wrap="square" lIns="635" tIns="635" rIns="635" bIns="635" rtlCol="0" anchor="t"/>
          <a:lstStyle/>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IDE: editor, highlighting, auto-complete, debugger</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Breakpoints and stepping find logic errors</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Compiler vs interpreter; assembler</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Version control (Git): history, branches, roll back</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Libraries, frameworks and APIs</a:t>
            </a:r>
            <a:endParaRPr lang="en-US" sz="1600" dirty="0"/>
          </a:p>
        </p:txBody>
      </p:sp>
      <p:pic>
        <p:nvPicPr>
          <p:cNvPr id="7" name="Image 0" descr="/private/tmp/claude-501/-Users-johnaikeremiokha-code-Claude-Project/bf844d04-1b41-4e28-bbaa-8211504dbf91/scratchpad/deck/figs7/parts_of_an_integrated_development_envir.png">    </p:cNvPr>
          <p:cNvPicPr>
            <a:picLocks noChangeAspect="1"/>
          </p:cNvPicPr>
          <p:nvPr/>
        </p:nvPicPr>
        <p:blipFill>
          <a:blip r:embed="rId1"/>
          <a:stretch>
            <a:fillRect/>
          </a:stretch>
        </p:blipFill>
        <p:spPr>
          <a:xfrm>
            <a:off x="5937973" y="1188720"/>
            <a:ext cx="5479366" cy="1874520"/>
          </a:xfrm>
          <a:prstGeom prst="rect">
            <a:avLst/>
          </a:prstGeom>
        </p:spPr>
      </p:pic>
      <p:pic>
        <p:nvPicPr>
          <p:cNvPr id="8" name="Image 1" descr="/private/tmp/claude-501/-Users-johnaikeremiokha-code-Claude-Project/bf844d04-1b41-4e28-bbaa-8211504dbf91/scratchpad/deck/figs7/compiler_compared_with_interpreter.png">    </p:cNvPr>
          <p:cNvPicPr>
            <a:picLocks noChangeAspect="1"/>
          </p:cNvPicPr>
          <p:nvPr/>
        </p:nvPicPr>
        <p:blipFill>
          <a:blip r:embed="rId2"/>
          <a:stretch>
            <a:fillRect/>
          </a:stretch>
        </p:blipFill>
        <p:spPr>
          <a:xfrm>
            <a:off x="5715000" y="3172968"/>
            <a:ext cx="5925312" cy="1559293"/>
          </a:xfrm>
          <a:prstGeom prst="rect">
            <a:avLst/>
          </a:prstGeom>
        </p:spPr>
      </p:pic>
      <p:sp>
        <p:nvSpPr>
          <p:cNvPr id="9" name="Shape 5"/>
          <p:cNvSpPr/>
          <p:nvPr/>
        </p:nvSpPr>
        <p:spPr>
          <a:xfrm>
            <a:off x="548640" y="5074920"/>
            <a:ext cx="3515258" cy="1234440"/>
          </a:xfrm>
          <a:prstGeom prst="roundRect">
            <a:avLst>
              <a:gd name="adj" fmla="val 7407"/>
            </a:avLst>
          </a:prstGeom>
          <a:solidFill>
            <a:srgbClr val="EAF2F9"/>
          </a:solidFill>
          <a:ln w="12700">
            <a:solidFill>
              <a:srgbClr val="EAF2F9"/>
            </a:solidFill>
            <a:prstDash val="solid"/>
          </a:ln>
        </p:spPr>
      </p:sp>
      <p:sp>
        <p:nvSpPr>
          <p:cNvPr id="10" name="Text 6"/>
          <p:cNvSpPr txBox="1"/>
          <p:nvPr/>
        </p:nvSpPr>
        <p:spPr>
          <a:xfrm>
            <a:off x="713232"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4304A"/>
                </a:solidFill>
                <a:latin typeface="Calibri" pitchFamily="34" charset="0"/>
                <a:ea typeface="Calibri" pitchFamily="34" charset="-122"/>
                <a:cs typeface="Calibri" pitchFamily="34" charset="-120"/>
              </a:rPr>
              <a:t>Starter</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Spot the syntax error on the board in 30 seconds.</a:t>
            </a:r>
            <a:endParaRPr lang="en-US" sz="1400" dirty="0"/>
          </a:p>
        </p:txBody>
      </p:sp>
      <p:sp>
        <p:nvSpPr>
          <p:cNvPr id="11" name="Shape 7"/>
          <p:cNvSpPr/>
          <p:nvPr/>
        </p:nvSpPr>
        <p:spPr>
          <a:xfrm>
            <a:off x="4338218" y="5074920"/>
            <a:ext cx="3515258" cy="1234440"/>
          </a:xfrm>
          <a:prstGeom prst="roundRect">
            <a:avLst>
              <a:gd name="adj" fmla="val 7407"/>
            </a:avLst>
          </a:prstGeom>
          <a:solidFill>
            <a:srgbClr val="E6F4EE"/>
          </a:solidFill>
          <a:ln w="12700">
            <a:solidFill>
              <a:srgbClr val="E6F4EE"/>
            </a:solidFill>
            <a:prstDash val="solid"/>
          </a:ln>
        </p:spPr>
      </p:sp>
      <p:sp>
        <p:nvSpPr>
          <p:cNvPr id="12" name="Text 8"/>
          <p:cNvSpPr txBox="1"/>
          <p:nvPr/>
        </p:nvSpPr>
        <p:spPr>
          <a:xfrm>
            <a:off x="4502810"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4304A"/>
                </a:solidFill>
                <a:latin typeface="Calibri" pitchFamily="34" charset="0"/>
                <a:ea typeface="Calibri" pitchFamily="34" charset="-122"/>
                <a:cs typeface="Calibri" pitchFamily="34" charset="-120"/>
              </a:rPr>
              <a:t>Practical</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Set a breakpoint in a short Python program.</a:t>
            </a:r>
            <a:endParaRPr lang="en-US" sz="1400" dirty="0"/>
          </a:p>
        </p:txBody>
      </p:sp>
      <p:sp>
        <p:nvSpPr>
          <p:cNvPr id="13" name="Shape 9"/>
          <p:cNvSpPr/>
          <p:nvPr/>
        </p:nvSpPr>
        <p:spPr>
          <a:xfrm>
            <a:off x="8127797" y="5074920"/>
            <a:ext cx="3515258" cy="1234440"/>
          </a:xfrm>
          <a:prstGeom prst="roundRect">
            <a:avLst>
              <a:gd name="adj" fmla="val 7407"/>
            </a:avLst>
          </a:prstGeom>
          <a:solidFill>
            <a:srgbClr val="FDF1E7"/>
          </a:solidFill>
          <a:ln w="12700">
            <a:solidFill>
              <a:srgbClr val="FDF1E7"/>
            </a:solidFill>
            <a:prstDash val="solid"/>
          </a:ln>
        </p:spPr>
      </p:sp>
      <p:sp>
        <p:nvSpPr>
          <p:cNvPr id="14" name="Text 10"/>
          <p:cNvSpPr txBox="1"/>
          <p:nvPr/>
        </p:nvSpPr>
        <p:spPr>
          <a:xfrm>
            <a:off x="8292389"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4304A"/>
                </a:solidFill>
                <a:latin typeface="Calibri" pitchFamily="34" charset="0"/>
                <a:ea typeface="Calibri" pitchFamily="34" charset="-122"/>
                <a:cs typeface="Calibri" pitchFamily="34" charset="-120"/>
              </a:rPr>
              <a:t>Task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Workbook SW3: compiler or interpreter?</a:t>
            </a:r>
            <a:endParaRPr 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548640" y="164592"/>
            <a:ext cx="1188720" cy="310896"/>
          </a:xfrm>
          <a:prstGeom prst="roundRect">
            <a:avLst>
              <a:gd name="adj" fmla="val 23529"/>
            </a:avLst>
          </a:prstGeom>
          <a:solidFill>
            <a:srgbClr val="2A7F62"/>
          </a:solidFill>
          <a:ln w="12700">
            <a:solidFill>
              <a:srgbClr val="2A7F62"/>
            </a:solidFill>
            <a:prstDash val="solid"/>
          </a:ln>
        </p:spPr>
      </p:sp>
      <p:sp>
        <p:nvSpPr>
          <p:cNvPr id="3" name="Text 1"/>
          <p:cNvSpPr txBox="1"/>
          <p:nvPr/>
        </p:nvSpPr>
        <p:spPr>
          <a:xfrm>
            <a:off x="548640" y="164592"/>
            <a:ext cx="1188720"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7.2.4</a:t>
            </a:r>
            <a:endParaRPr lang="en-US" sz="1200" dirty="0"/>
          </a:p>
        </p:txBody>
      </p:sp>
      <p:sp>
        <p:nvSpPr>
          <p:cNvPr id="4" name="Text 2"/>
          <p:cNvSpPr txBox="1"/>
          <p:nvPr/>
        </p:nvSpPr>
        <p:spPr>
          <a:xfrm>
            <a:off x="548640" y="502920"/>
            <a:ext cx="11094415" cy="731520"/>
          </a:xfrm>
          <a:prstGeom prst="rect">
            <a:avLst/>
          </a:prstGeom>
          <a:noFill/>
          <a:ln/>
        </p:spPr>
        <p:txBody>
          <a:bodyPr wrap="square" lIns="0" tIns="0" rIns="0" bIns="0" rtlCol="0" anchor="ctr"/>
          <a:lstStyle/>
          <a:p>
            <a:pPr indent="0" marL="0">
              <a:buNone/>
            </a:pPr>
            <a:r>
              <a:rPr lang="en-US" sz="2800" b="1" dirty="0">
                <a:solidFill>
                  <a:srgbClr val="17334B"/>
                </a:solidFill>
                <a:latin typeface="Cambria" pitchFamily="34" charset="0"/>
                <a:ea typeface="Cambria" pitchFamily="34" charset="-122"/>
                <a:cs typeface="Cambria" pitchFamily="34" charset="-120"/>
              </a:rPr>
              <a:t>Application software</a:t>
            </a:r>
            <a:endParaRPr lang="en-US" sz="2800" dirty="0"/>
          </a:p>
        </p:txBody>
      </p:sp>
      <p:sp>
        <p:nvSpPr>
          <p:cNvPr id="5" name="Text 3"/>
          <p:cNvSpPr txBox="1"/>
          <p:nvPr/>
        </p:nvSpPr>
        <p:spPr>
          <a:xfrm>
            <a:off x="548640" y="1188720"/>
            <a:ext cx="11094415" cy="365760"/>
          </a:xfrm>
          <a:prstGeom prst="rect">
            <a:avLst/>
          </a:prstGeom>
          <a:noFill/>
          <a:ln/>
        </p:spPr>
        <p:txBody>
          <a:bodyPr wrap="square" lIns="0" tIns="0" rIns="0" bIns="0" rtlCol="0" anchor="ctr"/>
          <a:lstStyle/>
          <a:p>
            <a:pPr indent="0" marL="0">
              <a:buNone/>
            </a:pPr>
            <a:r>
              <a:rPr lang="en-US" sz="1500" i="1" dirty="0">
                <a:solidFill>
                  <a:srgbClr val="4F6577"/>
                </a:solidFill>
                <a:latin typeface="Calibri" pitchFamily="34" charset="0"/>
                <a:ea typeface="Calibri" pitchFamily="34" charset="-122"/>
                <a:cs typeface="Calibri" pitchFamily="34" charset="-120"/>
              </a:rPr>
              <a:t>Aim: explain the features and uses of common application software for organisations</a:t>
            </a:r>
            <a:endParaRPr lang="en-US" sz="1500" dirty="0"/>
          </a:p>
        </p:txBody>
      </p:sp>
      <p:graphicFrame>
        <p:nvGraphicFramePr>
          <p:cNvPr id="18" name="Table 0"/>
          <p:cNvGraphicFramePr>
            <a:graphicFrameLocks noGrp="1"/>
          </p:cNvGraphicFramePr>
          <p:nvPr>
            <p:extLst>
              <p:ext uri="{D42A27DB-BD31-4B8C-83A1-F6EECF244321}">
                <p14:modId xmlns:p14="http://schemas.microsoft.com/office/powerpoint/2010/main" val="1579011935"/>
              </p:ext>
            </p:extLst>
          </p:nvPr>
        </p:nvGraphicFramePr>
        <p:xfrm>
          <a:off x="548640" y="1691640"/>
          <a:ext cx="7315200" cy="914400"/>
        </p:xfrm>
        <a:graphic>
          <a:graphicData uri="http://schemas.openxmlformats.org/drawingml/2006/table">
            <a:tbl>
              <a:tblPr/>
              <a:tblGrid>
                <a:gridCol w="2926080"/>
                <a:gridCol w="2468880"/>
                <a:gridCol w="1920240"/>
              </a:tblGrid>
              <a:tr h="0">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Application</a:t>
                      </a:r>
                      <a:endParaRPr lang="en-US" sz="13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14304A"/>
                    </a:solidFill>
                  </a:tcPr>
                </a:tc>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Used for</a:t>
                      </a:r>
                      <a:endParaRPr lang="en-US" sz="13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14304A"/>
                    </a:solidFill>
                  </a:tcPr>
                </a:tc>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Example organisation</a:t>
                      </a:r>
                      <a:endParaRPr lang="en-US" sz="13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14304A"/>
                    </a:solidFill>
                  </a:tcPr>
                </a:tc>
              </a:tr>
              <a:tr h="0">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Productivity (word processor, spreadsheet, presentation)</a:t>
                      </a:r>
                      <a:endParaRPr lang="en-US" sz="13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documents, budgets, reports</a:t>
                      </a:r>
                      <a:endParaRPr lang="en-US" sz="13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any office</a:t>
                      </a:r>
                      <a:endParaRPr lang="en-US" sz="13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r>
              <a:tr h="0">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Database / DBMS</a:t>
                      </a:r>
                      <a:endParaRPr lang="en-US" sz="13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store and query structured data</a:t>
                      </a:r>
                      <a:endParaRPr lang="en-US" sz="13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a library catalogue</a:t>
                      </a:r>
                      <a:endParaRPr lang="en-US" sz="13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r>
              <a:tr h="0">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CRM</a:t>
                      </a:r>
                      <a:endParaRPr lang="en-US" sz="13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customer records, sales, follow-ups</a:t>
                      </a:r>
                      <a:endParaRPr lang="en-US" sz="13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a car dealer</a:t>
                      </a:r>
                      <a:endParaRPr lang="en-US" sz="13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r>
              <a:tr h="0">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Collaboration and communication</a:t>
                      </a:r>
                      <a:endParaRPr lang="en-US" sz="13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chat, video calls, shared files</a:t>
                      </a:r>
                      <a:endParaRPr lang="en-US" sz="13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a remote team</a:t>
                      </a:r>
                      <a:endParaRPr lang="en-US" sz="13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r>
              <a:tr h="0">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Graphics, video and design</a:t>
                      </a:r>
                      <a:endParaRPr lang="en-US" sz="13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images, video editing, CAD</a:t>
                      </a:r>
                      <a:endParaRPr lang="en-US" sz="13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a marketing agency</a:t>
                      </a:r>
                      <a:endParaRPr lang="en-US" sz="13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r>
              <a:tr h="0">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Web browser and web apps</a:t>
                      </a:r>
                      <a:endParaRPr lang="en-US" sz="13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online services and SaaS</a:t>
                      </a:r>
                      <a:endParaRPr lang="en-US" sz="13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300" dirty="0">
                          <a:solidFill>
                            <a:srgbClr val="17334B"/>
                          </a:solidFill>
                          <a:latin typeface="Calibri" pitchFamily="34" charset="0"/>
                          <a:ea typeface="Calibri" pitchFamily="34" charset="-122"/>
                          <a:cs typeface="Calibri" pitchFamily="34" charset="-120"/>
                        </a:rPr>
                        <a:t>every user</a:t>
                      </a:r>
                      <a:endParaRPr lang="en-US" sz="13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r>
            </a:tbl>
          </a:graphicData>
        </a:graphic>
      </p:graphicFrame>
      <p:sp>
        <p:nvSpPr>
          <p:cNvPr id="7" name="Shape 4"/>
          <p:cNvSpPr/>
          <p:nvPr/>
        </p:nvSpPr>
        <p:spPr>
          <a:xfrm>
            <a:off x="8183880" y="1691640"/>
            <a:ext cx="3456432" cy="2011680"/>
          </a:xfrm>
          <a:prstGeom prst="roundRect">
            <a:avLst>
              <a:gd name="adj" fmla="val 4545"/>
            </a:avLst>
          </a:prstGeom>
          <a:solidFill>
            <a:srgbClr val="E6F4EE"/>
          </a:solidFill>
          <a:ln w="12700">
            <a:solidFill>
              <a:srgbClr val="E6F4EE"/>
            </a:solidFill>
            <a:prstDash val="solid"/>
          </a:ln>
        </p:spPr>
      </p:sp>
      <p:sp>
        <p:nvSpPr>
          <p:cNvPr id="8" name="Text 5"/>
          <p:cNvSpPr txBox="1"/>
          <p:nvPr/>
        </p:nvSpPr>
        <p:spPr>
          <a:xfrm>
            <a:off x="8348472" y="1801368"/>
            <a:ext cx="3127248" cy="1792224"/>
          </a:xfrm>
          <a:prstGeom prst="rect">
            <a:avLst/>
          </a:prstGeom>
          <a:noFill/>
          <a:ln/>
        </p:spPr>
        <p:txBody>
          <a:bodyPr wrap="square" lIns="0" tIns="0" rIns="0" bIns="0" rtlCol="0" anchor="t"/>
          <a:lstStyle/>
          <a:p>
            <a:pPr indent="0" marL="0">
              <a:spcAft>
                <a:spcPts val="400"/>
              </a:spcAft>
              <a:buNone/>
            </a:pPr>
            <a:r>
              <a:rPr lang="en-US" sz="1500" b="1" dirty="0">
                <a:solidFill>
                  <a:srgbClr val="2A7F62"/>
                </a:solidFill>
                <a:latin typeface="Calibri" pitchFamily="34" charset="0"/>
                <a:ea typeface="Calibri" pitchFamily="34" charset="-122"/>
                <a:cs typeface="Calibri" pitchFamily="34" charset="-120"/>
              </a:rPr>
              <a:t>Exam angle</a:t>
            </a:r>
            <a:endParaRPr lang="en-US" sz="1500" dirty="0"/>
          </a:p>
          <a:p>
            <a:pPr indent="0" marL="0">
              <a:spcAft>
                <a:spcPts val="400"/>
              </a:spcAft>
              <a:buNone/>
            </a:pPr>
            <a:r>
              <a:rPr lang="en-US" sz="1300" dirty="0">
                <a:solidFill>
                  <a:srgbClr val="17334B"/>
                </a:solidFill>
                <a:latin typeface="Calibri" pitchFamily="34" charset="0"/>
                <a:ea typeface="Calibri" pitchFamily="34" charset="-122"/>
                <a:cs typeface="Calibri" pitchFamily="34" charset="-120"/>
              </a:rPr>
              <a:t>Pick software for a scenario and justify it by the organisation’s needs, cost, licensing and compatibility.</a:t>
            </a:r>
            <a:endParaRPr lang="en-US" sz="1500" dirty="0"/>
          </a:p>
        </p:txBody>
      </p:sp>
      <p:sp>
        <p:nvSpPr>
          <p:cNvPr id="9" name="Shape 6"/>
          <p:cNvSpPr/>
          <p:nvPr/>
        </p:nvSpPr>
        <p:spPr>
          <a:xfrm>
            <a:off x="8183880" y="3886200"/>
            <a:ext cx="3456432" cy="2011680"/>
          </a:xfrm>
          <a:prstGeom prst="roundRect">
            <a:avLst>
              <a:gd name="adj" fmla="val 4545"/>
            </a:avLst>
          </a:prstGeom>
          <a:solidFill>
            <a:srgbClr val="FDF1E7"/>
          </a:solidFill>
          <a:ln w="12700">
            <a:solidFill>
              <a:srgbClr val="FDF1E7"/>
            </a:solidFill>
            <a:prstDash val="solid"/>
          </a:ln>
        </p:spPr>
      </p:sp>
      <p:sp>
        <p:nvSpPr>
          <p:cNvPr id="10" name="Text 7"/>
          <p:cNvSpPr txBox="1"/>
          <p:nvPr/>
        </p:nvSpPr>
        <p:spPr>
          <a:xfrm>
            <a:off x="8348472" y="3995928"/>
            <a:ext cx="3127248" cy="1792224"/>
          </a:xfrm>
          <a:prstGeom prst="rect">
            <a:avLst/>
          </a:prstGeom>
          <a:noFill/>
          <a:ln/>
        </p:spPr>
        <p:txBody>
          <a:bodyPr wrap="square" lIns="0" tIns="0" rIns="0" bIns="0" rtlCol="0" anchor="t"/>
          <a:lstStyle/>
          <a:p>
            <a:pPr indent="0" marL="0">
              <a:spcAft>
                <a:spcPts val="400"/>
              </a:spcAft>
              <a:buNone/>
            </a:pPr>
            <a:r>
              <a:rPr lang="en-US" sz="1500" b="1" dirty="0">
                <a:solidFill>
                  <a:srgbClr val="14304A"/>
                </a:solidFill>
                <a:latin typeface="Calibri" pitchFamily="34" charset="0"/>
                <a:ea typeface="Calibri" pitchFamily="34" charset="-122"/>
                <a:cs typeface="Calibri" pitchFamily="34" charset="-120"/>
              </a:rPr>
              <a:t>Task</a:t>
            </a:r>
            <a:endParaRPr lang="en-US" sz="1500" dirty="0"/>
          </a:p>
          <a:p>
            <a:pPr indent="0" marL="0">
              <a:spcAft>
                <a:spcPts val="400"/>
              </a:spcAft>
              <a:buNone/>
            </a:pPr>
            <a:r>
              <a:rPr lang="en-US" sz="1300" dirty="0">
                <a:solidFill>
                  <a:srgbClr val="17334B"/>
                </a:solidFill>
                <a:latin typeface="Calibri" pitchFamily="34" charset="0"/>
                <a:ea typeface="Calibri" pitchFamily="34" charset="-122"/>
                <a:cs typeface="Calibri" pitchFamily="34" charset="-120"/>
              </a:rPr>
              <a:t>Workbook SW4: choose three applications for a small charity and justify each. Check: Quiz 3.</a:t>
            </a:r>
            <a:endParaRPr lang="en-US" sz="15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14304A"/>
        </a:solidFill>
      </p:bgPr>
    </p:bg>
    <p:spTree>
      <p:nvGrpSpPr>
        <p:cNvPr id="1" name=""/>
        <p:cNvGrpSpPr/>
        <p:nvPr/>
      </p:nvGrpSpPr>
      <p:grpSpPr>
        <a:xfrm>
          <a:off x="0" y="0"/>
          <a:ext cx="0" cy="0"/>
          <a:chOff x="0" y="0"/>
          <a:chExt cx="0" cy="0"/>
        </a:xfrm>
      </p:grpSpPr>
      <p:sp>
        <p:nvSpPr>
          <p:cNvPr id="2" name="Text 0"/>
          <p:cNvSpPr txBox="1"/>
          <p:nvPr/>
        </p:nvSpPr>
        <p:spPr>
          <a:xfrm>
            <a:off x="548640" y="2103120"/>
            <a:ext cx="11094415" cy="1097280"/>
          </a:xfrm>
          <a:prstGeom prst="rect">
            <a:avLst/>
          </a:prstGeom>
          <a:noFill/>
          <a:ln/>
        </p:spPr>
        <p:txBody>
          <a:bodyPr wrap="square" lIns="0" tIns="0" rIns="0" bIns="0" rtlCol="0" anchor="ctr"/>
          <a:lstStyle/>
          <a:p>
            <a:pPr indent="0" marL="0">
              <a:buNone/>
            </a:pPr>
            <a:r>
              <a:rPr lang="en-US" sz="4400" b="1" dirty="0">
                <a:solidFill>
                  <a:srgbClr val="FFFFFF"/>
                </a:solidFill>
                <a:latin typeface="Cambria" pitchFamily="34" charset="0"/>
                <a:ea typeface="Cambria" pitchFamily="34" charset="-122"/>
                <a:cs typeface="Cambria" pitchFamily="34" charset="-120"/>
              </a:rPr>
              <a:t>7.3 Networks</a:t>
            </a:r>
            <a:endParaRPr lang="en-US" sz="4400" dirty="0"/>
          </a:p>
        </p:txBody>
      </p:sp>
      <p:sp>
        <p:nvSpPr>
          <p:cNvPr id="3" name="Text 1"/>
          <p:cNvSpPr txBox="1"/>
          <p:nvPr/>
        </p:nvSpPr>
        <p:spPr>
          <a:xfrm>
            <a:off x="548640" y="3291840"/>
            <a:ext cx="11094415" cy="914400"/>
          </a:xfrm>
          <a:prstGeom prst="rect">
            <a:avLst/>
          </a:prstGeom>
          <a:noFill/>
          <a:ln/>
        </p:spPr>
        <p:txBody>
          <a:bodyPr wrap="square" lIns="0" tIns="0" rIns="0" bIns="0" rtlCol="0" anchor="ctr"/>
          <a:lstStyle/>
          <a:p>
            <a:pPr indent="0" marL="0">
              <a:buNone/>
            </a:pPr>
            <a:r>
              <a:rPr lang="en-US" sz="2000" dirty="0">
                <a:solidFill>
                  <a:srgbClr val="CADCFC"/>
                </a:solidFill>
                <a:latin typeface="Calibri" pitchFamily="34" charset="0"/>
                <a:ea typeface="Calibri" pitchFamily="34" charset="-122"/>
                <a:cs typeface="Calibri" pitchFamily="34" charset="-120"/>
              </a:rPr>
              <a:t>Why network · types · connectivity · topologies · models · components · OSI and TCP/IP · packets · protocols · bandwidth and latency</a:t>
            </a:r>
            <a:endParaRPr lang="en-US" sz="2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Shape 0"/>
          <p:cNvSpPr/>
          <p:nvPr/>
        </p:nvSpPr>
        <p:spPr>
          <a:xfrm>
            <a:off x="548640" y="164592"/>
            <a:ext cx="1188720" cy="310896"/>
          </a:xfrm>
          <a:prstGeom prst="roundRect">
            <a:avLst>
              <a:gd name="adj" fmla="val 23529"/>
            </a:avLst>
          </a:prstGeom>
          <a:solidFill>
            <a:srgbClr val="2A7F62"/>
          </a:solidFill>
          <a:ln w="12700">
            <a:solidFill>
              <a:srgbClr val="2A7F62"/>
            </a:solidFill>
            <a:prstDash val="solid"/>
          </a:ln>
        </p:spPr>
      </p:sp>
      <p:sp>
        <p:nvSpPr>
          <p:cNvPr id="3" name="Text 1"/>
          <p:cNvSpPr txBox="1"/>
          <p:nvPr/>
        </p:nvSpPr>
        <p:spPr>
          <a:xfrm>
            <a:off x="548640" y="164592"/>
            <a:ext cx="1188720"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7.3.1–2</a:t>
            </a:r>
            <a:endParaRPr lang="en-US" sz="1200" dirty="0"/>
          </a:p>
        </p:txBody>
      </p:sp>
      <p:sp>
        <p:nvSpPr>
          <p:cNvPr id="4" name="Text 2"/>
          <p:cNvSpPr txBox="1"/>
          <p:nvPr/>
        </p:nvSpPr>
        <p:spPr>
          <a:xfrm>
            <a:off x="548640" y="502920"/>
            <a:ext cx="11094415" cy="731520"/>
          </a:xfrm>
          <a:prstGeom prst="rect">
            <a:avLst/>
          </a:prstGeom>
          <a:noFill/>
          <a:ln/>
        </p:spPr>
        <p:txBody>
          <a:bodyPr wrap="square" lIns="0" tIns="0" rIns="0" bIns="0" rtlCol="0" anchor="ctr"/>
          <a:lstStyle/>
          <a:p>
            <a:pPr indent="0" marL="0">
              <a:buNone/>
            </a:pPr>
            <a:r>
              <a:rPr lang="en-US" sz="2800" b="1" dirty="0">
                <a:solidFill>
                  <a:srgbClr val="17334B"/>
                </a:solidFill>
                <a:latin typeface="Cambria" pitchFamily="34" charset="0"/>
                <a:ea typeface="Cambria" pitchFamily="34" charset="-122"/>
                <a:cs typeface="Cambria" pitchFamily="34" charset="-120"/>
              </a:rPr>
              <a:t>Why network, and network types</a:t>
            </a:r>
            <a:endParaRPr lang="en-US" sz="2800" dirty="0"/>
          </a:p>
        </p:txBody>
      </p:sp>
      <p:sp>
        <p:nvSpPr>
          <p:cNvPr id="5" name="Text 3"/>
          <p:cNvSpPr txBox="1"/>
          <p:nvPr/>
        </p:nvSpPr>
        <p:spPr>
          <a:xfrm>
            <a:off x="548640" y="1188720"/>
            <a:ext cx="4937760" cy="548640"/>
          </a:xfrm>
          <a:prstGeom prst="rect">
            <a:avLst/>
          </a:prstGeom>
          <a:noFill/>
          <a:ln/>
        </p:spPr>
        <p:txBody>
          <a:bodyPr wrap="square" lIns="0" tIns="0" rIns="0" bIns="0" rtlCol="0" anchor="t"/>
          <a:lstStyle/>
          <a:p>
            <a:pPr indent="0" marL="0">
              <a:buNone/>
            </a:pPr>
            <a:r>
              <a:rPr lang="en-US" sz="1400" i="1" dirty="0">
                <a:solidFill>
                  <a:srgbClr val="4F6577"/>
                </a:solidFill>
                <a:latin typeface="Calibri" pitchFamily="34" charset="0"/>
                <a:ea typeface="Calibri" pitchFamily="34" charset="-122"/>
                <a:cs typeface="Calibri" pitchFamily="34" charset="-120"/>
              </a:rPr>
              <a:t>Aim: explain the benefits and drawbacks of networks and the features of PAN, LAN, WLAN, MAN, WAN, VPN</a:t>
            </a:r>
            <a:endParaRPr lang="en-US" sz="1400" dirty="0"/>
          </a:p>
        </p:txBody>
      </p:sp>
      <p:sp>
        <p:nvSpPr>
          <p:cNvPr id="6" name="Text 4"/>
          <p:cNvSpPr txBox="1"/>
          <p:nvPr/>
        </p:nvSpPr>
        <p:spPr>
          <a:xfrm>
            <a:off x="548640" y="1783080"/>
            <a:ext cx="4846320" cy="3108960"/>
          </a:xfrm>
          <a:prstGeom prst="rect">
            <a:avLst/>
          </a:prstGeom>
          <a:noFill/>
          <a:ln/>
        </p:spPr>
        <p:txBody>
          <a:bodyPr wrap="square" lIns="635" tIns="635" rIns="635" bIns="635" rtlCol="0" anchor="t"/>
          <a:lstStyle/>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Benefits: share resources, data, communication, central management</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Drawbacks: cost, security risk, single points of failure, needs skills</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Types by scale: PAN, LAN, WLAN, MAN, WAN</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VPN: an encrypted tunnel across the internet</a:t>
            </a:r>
            <a:endParaRPr lang="en-US" sz="1600" dirty="0"/>
          </a:p>
        </p:txBody>
      </p:sp>
      <p:pic>
        <p:nvPicPr>
          <p:cNvPr id="7" name="Image 0" descr="/private/tmp/claude-501/-Users-johnaikeremiokha-code-Claude-Project/bf844d04-1b41-4e28-bbaa-8211504dbf91/scratchpad/deck/figs7/networks_from_personal_to_worldwide.png">    </p:cNvPr>
          <p:cNvPicPr>
            <a:picLocks noChangeAspect="1"/>
          </p:cNvPicPr>
          <p:nvPr/>
        </p:nvPicPr>
        <p:blipFill>
          <a:blip r:embed="rId1"/>
          <a:stretch>
            <a:fillRect/>
          </a:stretch>
        </p:blipFill>
        <p:spPr>
          <a:xfrm>
            <a:off x="6303264" y="1188720"/>
            <a:ext cx="4748784" cy="1874520"/>
          </a:xfrm>
          <a:prstGeom prst="rect">
            <a:avLst/>
          </a:prstGeom>
        </p:spPr>
      </p:pic>
      <p:pic>
        <p:nvPicPr>
          <p:cNvPr id="8" name="Image 1" descr="/private/tmp/claude-501/-Users-johnaikeremiokha-code-Claude-Project/bf844d04-1b41-4e28-bbaa-8211504dbf91/scratchpad/deck/figs7/a_vpn_tunnel_across_the_internet.png">    </p:cNvPr>
          <p:cNvPicPr>
            <a:picLocks noChangeAspect="1"/>
          </p:cNvPicPr>
          <p:nvPr/>
        </p:nvPicPr>
        <p:blipFill>
          <a:blip r:embed="rId2"/>
          <a:stretch>
            <a:fillRect/>
          </a:stretch>
        </p:blipFill>
        <p:spPr>
          <a:xfrm>
            <a:off x="5787321" y="3172968"/>
            <a:ext cx="5780671" cy="1673352"/>
          </a:xfrm>
          <a:prstGeom prst="rect">
            <a:avLst/>
          </a:prstGeom>
        </p:spPr>
      </p:pic>
      <p:sp>
        <p:nvSpPr>
          <p:cNvPr id="9" name="Shape 5"/>
          <p:cNvSpPr/>
          <p:nvPr/>
        </p:nvSpPr>
        <p:spPr>
          <a:xfrm>
            <a:off x="548640" y="5074920"/>
            <a:ext cx="3515258" cy="1234440"/>
          </a:xfrm>
          <a:prstGeom prst="roundRect">
            <a:avLst>
              <a:gd name="adj" fmla="val 7407"/>
            </a:avLst>
          </a:prstGeom>
          <a:solidFill>
            <a:srgbClr val="EAF2F9"/>
          </a:solidFill>
          <a:ln w="12700">
            <a:solidFill>
              <a:srgbClr val="EAF2F9"/>
            </a:solidFill>
            <a:prstDash val="solid"/>
          </a:ln>
        </p:spPr>
      </p:sp>
      <p:sp>
        <p:nvSpPr>
          <p:cNvPr id="10" name="Text 6"/>
          <p:cNvSpPr txBox="1"/>
          <p:nvPr/>
        </p:nvSpPr>
        <p:spPr>
          <a:xfrm>
            <a:off x="713232"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4304A"/>
                </a:solidFill>
                <a:latin typeface="Calibri" pitchFamily="34" charset="0"/>
                <a:ea typeface="Calibri" pitchFamily="34" charset="-122"/>
                <a:cs typeface="Calibri" pitchFamily="34" charset="-120"/>
              </a:rPr>
              <a:t>Starter</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List every network you used today, from earbuds to the internet.</a:t>
            </a:r>
            <a:endParaRPr lang="en-US" sz="1400" dirty="0"/>
          </a:p>
        </p:txBody>
      </p:sp>
      <p:sp>
        <p:nvSpPr>
          <p:cNvPr id="11" name="Shape 7"/>
          <p:cNvSpPr/>
          <p:nvPr/>
        </p:nvSpPr>
        <p:spPr>
          <a:xfrm>
            <a:off x="4338218" y="5074920"/>
            <a:ext cx="3515258" cy="1234440"/>
          </a:xfrm>
          <a:prstGeom prst="roundRect">
            <a:avLst>
              <a:gd name="adj" fmla="val 7407"/>
            </a:avLst>
          </a:prstGeom>
          <a:solidFill>
            <a:srgbClr val="E6F4EE"/>
          </a:solidFill>
          <a:ln w="12700">
            <a:solidFill>
              <a:srgbClr val="E6F4EE"/>
            </a:solidFill>
            <a:prstDash val="solid"/>
          </a:ln>
        </p:spPr>
      </p:sp>
      <p:sp>
        <p:nvSpPr>
          <p:cNvPr id="12" name="Text 8"/>
          <p:cNvSpPr txBox="1"/>
          <p:nvPr/>
        </p:nvSpPr>
        <p:spPr>
          <a:xfrm>
            <a:off x="4502810"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4304A"/>
                </a:solidFill>
                <a:latin typeface="Calibri" pitchFamily="34" charset="0"/>
                <a:ea typeface="Calibri" pitchFamily="34" charset="-122"/>
                <a:cs typeface="Calibri" pitchFamily="34" charset="-120"/>
              </a:rPr>
              <a:t>Task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Workbook N1: pick network types for five organisations.</a:t>
            </a:r>
            <a:endParaRPr lang="en-US" sz="1400" dirty="0"/>
          </a:p>
        </p:txBody>
      </p:sp>
      <p:sp>
        <p:nvSpPr>
          <p:cNvPr id="13" name="Shape 9"/>
          <p:cNvSpPr/>
          <p:nvPr/>
        </p:nvSpPr>
        <p:spPr>
          <a:xfrm>
            <a:off x="8127797" y="5074920"/>
            <a:ext cx="3515258" cy="1234440"/>
          </a:xfrm>
          <a:prstGeom prst="roundRect">
            <a:avLst>
              <a:gd name="adj" fmla="val 7407"/>
            </a:avLst>
          </a:prstGeom>
          <a:solidFill>
            <a:srgbClr val="FDF1E7"/>
          </a:solidFill>
          <a:ln w="12700">
            <a:solidFill>
              <a:srgbClr val="FDF1E7"/>
            </a:solidFill>
            <a:prstDash val="solid"/>
          </a:ln>
        </p:spPr>
      </p:sp>
      <p:sp>
        <p:nvSpPr>
          <p:cNvPr id="14" name="Text 10"/>
          <p:cNvSpPr txBox="1"/>
          <p:nvPr/>
        </p:nvSpPr>
        <p:spPr>
          <a:xfrm>
            <a:off x="8292389"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4304A"/>
                </a:solidFill>
                <a:latin typeface="Calibri" pitchFamily="34" charset="0"/>
                <a:ea typeface="Calibri" pitchFamily="34" charset="-122"/>
                <a:cs typeface="Calibri" pitchFamily="34" charset="-120"/>
              </a:rPr>
              <a:t>Check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Quiz 4a.</a:t>
            </a:r>
            <a:endParaRPr lang="en-US" sz="1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Shape 0"/>
          <p:cNvSpPr/>
          <p:nvPr/>
        </p:nvSpPr>
        <p:spPr>
          <a:xfrm>
            <a:off x="548640" y="164592"/>
            <a:ext cx="1188720" cy="310896"/>
          </a:xfrm>
          <a:prstGeom prst="roundRect">
            <a:avLst>
              <a:gd name="adj" fmla="val 23529"/>
            </a:avLst>
          </a:prstGeom>
          <a:solidFill>
            <a:srgbClr val="2A7F62"/>
          </a:solidFill>
          <a:ln w="12700">
            <a:solidFill>
              <a:srgbClr val="2A7F62"/>
            </a:solidFill>
            <a:prstDash val="solid"/>
          </a:ln>
        </p:spPr>
      </p:sp>
      <p:sp>
        <p:nvSpPr>
          <p:cNvPr id="3" name="Text 1"/>
          <p:cNvSpPr txBox="1"/>
          <p:nvPr/>
        </p:nvSpPr>
        <p:spPr>
          <a:xfrm>
            <a:off x="548640" y="164592"/>
            <a:ext cx="1188720"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7.3.3</a:t>
            </a:r>
            <a:endParaRPr lang="en-US" sz="1200" dirty="0"/>
          </a:p>
        </p:txBody>
      </p:sp>
      <p:sp>
        <p:nvSpPr>
          <p:cNvPr id="4" name="Text 2"/>
          <p:cNvSpPr txBox="1"/>
          <p:nvPr/>
        </p:nvSpPr>
        <p:spPr>
          <a:xfrm>
            <a:off x="548640" y="502920"/>
            <a:ext cx="11094415" cy="731520"/>
          </a:xfrm>
          <a:prstGeom prst="rect">
            <a:avLst/>
          </a:prstGeom>
          <a:noFill/>
          <a:ln/>
        </p:spPr>
        <p:txBody>
          <a:bodyPr wrap="square" lIns="0" tIns="0" rIns="0" bIns="0" rtlCol="0" anchor="ctr"/>
          <a:lstStyle/>
          <a:p>
            <a:pPr indent="0" marL="0">
              <a:buNone/>
            </a:pPr>
            <a:r>
              <a:rPr lang="en-US" sz="2800" b="1" dirty="0">
                <a:solidFill>
                  <a:srgbClr val="17334B"/>
                </a:solidFill>
                <a:latin typeface="Cambria" pitchFamily="34" charset="0"/>
                <a:ea typeface="Cambria" pitchFamily="34" charset="-122"/>
                <a:cs typeface="Cambria" pitchFamily="34" charset="-120"/>
              </a:rPr>
              <a:t>Connectivity methods</a:t>
            </a:r>
            <a:endParaRPr lang="en-US" sz="2800" dirty="0"/>
          </a:p>
        </p:txBody>
      </p:sp>
      <p:sp>
        <p:nvSpPr>
          <p:cNvPr id="5" name="Text 3"/>
          <p:cNvSpPr txBox="1"/>
          <p:nvPr/>
        </p:nvSpPr>
        <p:spPr>
          <a:xfrm>
            <a:off x="548640" y="1188720"/>
            <a:ext cx="4937760" cy="548640"/>
          </a:xfrm>
          <a:prstGeom prst="rect">
            <a:avLst/>
          </a:prstGeom>
          <a:noFill/>
          <a:ln/>
        </p:spPr>
        <p:txBody>
          <a:bodyPr wrap="square" lIns="0" tIns="0" rIns="0" bIns="0" rtlCol="0" anchor="t"/>
          <a:lstStyle/>
          <a:p>
            <a:pPr indent="0" marL="0">
              <a:buNone/>
            </a:pPr>
            <a:r>
              <a:rPr lang="en-US" sz="1400" i="1" dirty="0">
                <a:solidFill>
                  <a:srgbClr val="4F6577"/>
                </a:solidFill>
                <a:latin typeface="Calibri" pitchFamily="34" charset="0"/>
                <a:ea typeface="Calibri" pitchFamily="34" charset="-122"/>
                <a:cs typeface="Calibri" pitchFamily="34" charset="-120"/>
              </a:rPr>
              <a:t>Aim: compare wired and wireless connectivity methods</a:t>
            </a:r>
            <a:endParaRPr lang="en-US" sz="1400" dirty="0"/>
          </a:p>
        </p:txBody>
      </p:sp>
      <p:sp>
        <p:nvSpPr>
          <p:cNvPr id="6" name="Text 4"/>
          <p:cNvSpPr txBox="1"/>
          <p:nvPr/>
        </p:nvSpPr>
        <p:spPr>
          <a:xfrm>
            <a:off x="548640" y="1783080"/>
            <a:ext cx="4846320" cy="3108960"/>
          </a:xfrm>
          <a:prstGeom prst="rect">
            <a:avLst/>
          </a:prstGeom>
          <a:noFill/>
          <a:ln/>
        </p:spPr>
        <p:txBody>
          <a:bodyPr wrap="square" lIns="635" tIns="635" rIns="635" bIns="635" rtlCol="0" anchor="t"/>
          <a:lstStyle/>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Copper twisted pair: cheap, 100 m, interference</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Fibre: fast, long distance, immune to EMI, costly</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Wi-Fi: mobility; range, interference, security</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Bluetooth, NFC, cellular 4G/5G, satellite</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Choose by speed, distance, cost, security, mobility</a:t>
            </a:r>
            <a:endParaRPr lang="en-US" sz="1600" dirty="0"/>
          </a:p>
        </p:txBody>
      </p:sp>
      <p:pic>
        <p:nvPicPr>
          <p:cNvPr id="7" name="Image 0" descr="/private/tmp/claude-501/-Users-johnaikeremiokha-code-Claude-Project/bf844d04-1b41-4e28-bbaa-8211504dbf91/scratchpad/deck/figs7/copper_fibre_and_wireless_compared.png">    </p:cNvPr>
          <p:cNvPicPr>
            <a:picLocks noChangeAspect="1"/>
          </p:cNvPicPr>
          <p:nvPr/>
        </p:nvPicPr>
        <p:blipFill>
          <a:blip r:embed="rId1"/>
          <a:stretch>
            <a:fillRect/>
          </a:stretch>
        </p:blipFill>
        <p:spPr>
          <a:xfrm>
            <a:off x="5715000" y="1188720"/>
            <a:ext cx="5925312" cy="1793187"/>
          </a:xfrm>
          <a:prstGeom prst="rect">
            <a:avLst/>
          </a:prstGeom>
        </p:spPr>
      </p:pic>
      <p:sp>
        <p:nvSpPr>
          <p:cNvPr id="8" name="Shape 5"/>
          <p:cNvSpPr/>
          <p:nvPr/>
        </p:nvSpPr>
        <p:spPr>
          <a:xfrm>
            <a:off x="548640" y="5074920"/>
            <a:ext cx="3515258" cy="1234440"/>
          </a:xfrm>
          <a:prstGeom prst="roundRect">
            <a:avLst>
              <a:gd name="adj" fmla="val 7407"/>
            </a:avLst>
          </a:prstGeom>
          <a:solidFill>
            <a:srgbClr val="EAF2F9"/>
          </a:solidFill>
          <a:ln w="12700">
            <a:solidFill>
              <a:srgbClr val="EAF2F9"/>
            </a:solidFill>
            <a:prstDash val="solid"/>
          </a:ln>
        </p:spPr>
      </p:sp>
      <p:sp>
        <p:nvSpPr>
          <p:cNvPr id="9" name="Text 6"/>
          <p:cNvSpPr txBox="1"/>
          <p:nvPr/>
        </p:nvSpPr>
        <p:spPr>
          <a:xfrm>
            <a:off x="713232"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4304A"/>
                </a:solidFill>
                <a:latin typeface="Calibri" pitchFamily="34" charset="0"/>
                <a:ea typeface="Calibri" pitchFamily="34" charset="-122"/>
                <a:cs typeface="Calibri" pitchFamily="34" charset="-120"/>
              </a:rPr>
              <a:t>Starter</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Why is the college backbone fibre but your desk copper?</a:t>
            </a:r>
            <a:endParaRPr lang="en-US" sz="1400" dirty="0"/>
          </a:p>
        </p:txBody>
      </p:sp>
      <p:sp>
        <p:nvSpPr>
          <p:cNvPr id="10" name="Shape 7"/>
          <p:cNvSpPr/>
          <p:nvPr/>
        </p:nvSpPr>
        <p:spPr>
          <a:xfrm>
            <a:off x="4338218" y="5074920"/>
            <a:ext cx="3515258" cy="1234440"/>
          </a:xfrm>
          <a:prstGeom prst="roundRect">
            <a:avLst>
              <a:gd name="adj" fmla="val 7407"/>
            </a:avLst>
          </a:prstGeom>
          <a:solidFill>
            <a:srgbClr val="E6F4EE"/>
          </a:solidFill>
          <a:ln w="12700">
            <a:solidFill>
              <a:srgbClr val="E6F4EE"/>
            </a:solidFill>
            <a:prstDash val="solid"/>
          </a:ln>
        </p:spPr>
      </p:sp>
      <p:sp>
        <p:nvSpPr>
          <p:cNvPr id="11" name="Text 8"/>
          <p:cNvSpPr txBox="1"/>
          <p:nvPr/>
        </p:nvSpPr>
        <p:spPr>
          <a:xfrm>
            <a:off x="4502810"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4304A"/>
                </a:solidFill>
                <a:latin typeface="Calibri" pitchFamily="34" charset="0"/>
                <a:ea typeface="Calibri" pitchFamily="34" charset="-122"/>
                <a:cs typeface="Calibri" pitchFamily="34" charset="-120"/>
              </a:rPr>
              <a:t>Practical</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Packet Tracer: wired and wireless with WPA2 (Learn page N2).</a:t>
            </a:r>
            <a:endParaRPr lang="en-US" sz="1400" dirty="0"/>
          </a:p>
        </p:txBody>
      </p:sp>
      <p:sp>
        <p:nvSpPr>
          <p:cNvPr id="12" name="Shape 9"/>
          <p:cNvSpPr/>
          <p:nvPr/>
        </p:nvSpPr>
        <p:spPr>
          <a:xfrm>
            <a:off x="8127797" y="5074920"/>
            <a:ext cx="3515258" cy="1234440"/>
          </a:xfrm>
          <a:prstGeom prst="roundRect">
            <a:avLst>
              <a:gd name="adj" fmla="val 7407"/>
            </a:avLst>
          </a:prstGeom>
          <a:solidFill>
            <a:srgbClr val="FDF1E7"/>
          </a:solidFill>
          <a:ln w="12700">
            <a:solidFill>
              <a:srgbClr val="FDF1E7"/>
            </a:solidFill>
            <a:prstDash val="solid"/>
          </a:ln>
        </p:spPr>
      </p:sp>
      <p:sp>
        <p:nvSpPr>
          <p:cNvPr id="13" name="Text 10"/>
          <p:cNvSpPr txBox="1"/>
          <p:nvPr/>
        </p:nvSpPr>
        <p:spPr>
          <a:xfrm>
            <a:off x="8292389"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4304A"/>
                </a:solidFill>
                <a:latin typeface="Calibri" pitchFamily="34" charset="0"/>
                <a:ea typeface="Calibri" pitchFamily="34" charset="-122"/>
                <a:cs typeface="Calibri" pitchFamily="34" charset="-120"/>
              </a:rPr>
              <a:t>Task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Workbook N2.</a:t>
            </a:r>
            <a:endParaRPr lang="en-US" sz="1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Shape 0"/>
          <p:cNvSpPr/>
          <p:nvPr/>
        </p:nvSpPr>
        <p:spPr>
          <a:xfrm>
            <a:off x="548640" y="164592"/>
            <a:ext cx="1188720" cy="310896"/>
          </a:xfrm>
          <a:prstGeom prst="roundRect">
            <a:avLst>
              <a:gd name="adj" fmla="val 23529"/>
            </a:avLst>
          </a:prstGeom>
          <a:solidFill>
            <a:srgbClr val="2A7F62"/>
          </a:solidFill>
          <a:ln w="12700">
            <a:solidFill>
              <a:srgbClr val="2A7F62"/>
            </a:solidFill>
            <a:prstDash val="solid"/>
          </a:ln>
        </p:spPr>
      </p:sp>
      <p:sp>
        <p:nvSpPr>
          <p:cNvPr id="3" name="Text 1"/>
          <p:cNvSpPr txBox="1"/>
          <p:nvPr/>
        </p:nvSpPr>
        <p:spPr>
          <a:xfrm>
            <a:off x="548640" y="164592"/>
            <a:ext cx="1188720"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7.3.4–5</a:t>
            </a:r>
            <a:endParaRPr lang="en-US" sz="1200" dirty="0"/>
          </a:p>
        </p:txBody>
      </p:sp>
      <p:sp>
        <p:nvSpPr>
          <p:cNvPr id="4" name="Text 2"/>
          <p:cNvSpPr txBox="1"/>
          <p:nvPr/>
        </p:nvSpPr>
        <p:spPr>
          <a:xfrm>
            <a:off x="548640" y="502920"/>
            <a:ext cx="11094415" cy="731520"/>
          </a:xfrm>
          <a:prstGeom prst="rect">
            <a:avLst/>
          </a:prstGeom>
          <a:noFill/>
          <a:ln/>
        </p:spPr>
        <p:txBody>
          <a:bodyPr wrap="square" lIns="0" tIns="0" rIns="0" bIns="0" rtlCol="0" anchor="ctr"/>
          <a:lstStyle/>
          <a:p>
            <a:pPr indent="0" marL="0">
              <a:buNone/>
            </a:pPr>
            <a:r>
              <a:rPr lang="en-US" sz="2800" b="1" dirty="0">
                <a:solidFill>
                  <a:srgbClr val="17334B"/>
                </a:solidFill>
                <a:latin typeface="Cambria" pitchFamily="34" charset="0"/>
                <a:ea typeface="Cambria" pitchFamily="34" charset="-122"/>
                <a:cs typeface="Cambria" pitchFamily="34" charset="-120"/>
              </a:rPr>
              <a:t>Topologies and network models</a:t>
            </a:r>
            <a:endParaRPr lang="en-US" sz="2800" dirty="0"/>
          </a:p>
        </p:txBody>
      </p:sp>
      <p:sp>
        <p:nvSpPr>
          <p:cNvPr id="5" name="Text 3"/>
          <p:cNvSpPr txBox="1"/>
          <p:nvPr/>
        </p:nvSpPr>
        <p:spPr>
          <a:xfrm>
            <a:off x="548640" y="1188720"/>
            <a:ext cx="4937760" cy="548640"/>
          </a:xfrm>
          <a:prstGeom prst="rect">
            <a:avLst/>
          </a:prstGeom>
          <a:noFill/>
          <a:ln/>
        </p:spPr>
        <p:txBody>
          <a:bodyPr wrap="square" lIns="0" tIns="0" rIns="0" bIns="0" rtlCol="0" anchor="t"/>
          <a:lstStyle/>
          <a:p>
            <a:pPr indent="0" marL="0">
              <a:buNone/>
            </a:pPr>
            <a:r>
              <a:rPr lang="en-US" sz="1400" i="1" dirty="0">
                <a:solidFill>
                  <a:srgbClr val="4F6577"/>
                </a:solidFill>
                <a:latin typeface="Calibri" pitchFamily="34" charset="0"/>
                <a:ea typeface="Calibri" pitchFamily="34" charset="-122"/>
                <a:cs typeface="Calibri" pitchFamily="34" charset="-120"/>
              </a:rPr>
              <a:t>Aim: compare topologies and the peer-to-peer, client–server and thin client models</a:t>
            </a:r>
            <a:endParaRPr lang="en-US" sz="1400" dirty="0"/>
          </a:p>
        </p:txBody>
      </p:sp>
      <p:sp>
        <p:nvSpPr>
          <p:cNvPr id="6" name="Text 4"/>
          <p:cNvSpPr txBox="1"/>
          <p:nvPr/>
        </p:nvSpPr>
        <p:spPr>
          <a:xfrm>
            <a:off x="548640" y="1783080"/>
            <a:ext cx="4846320" cy="3108960"/>
          </a:xfrm>
          <a:prstGeom prst="rect">
            <a:avLst/>
          </a:prstGeom>
          <a:noFill/>
          <a:ln/>
        </p:spPr>
        <p:txBody>
          <a:bodyPr wrap="square" lIns="635" tIns="635" rIns="635" bIns="635" rtlCol="0" anchor="t"/>
          <a:lstStyle/>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Bus, ring, star, extended star, mesh, hybrid</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Star: faults isolated; switch is a single point of failure</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Mesh: many paths, resilient, costly</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Peer-to-peer vs client–server vs thin client</a:t>
            </a:r>
            <a:endParaRPr lang="en-US" sz="1600" dirty="0"/>
          </a:p>
        </p:txBody>
      </p:sp>
      <p:pic>
        <p:nvPicPr>
          <p:cNvPr id="7" name="Image 0" descr="/private/tmp/claude-501/-Users-johnaikeremiokha-code-Claude-Project/bf844d04-1b41-4e28-bbaa-8211504dbf91/scratchpad/deck/figs7/six_physical_network_topologies.png">    </p:cNvPr>
          <p:cNvPicPr>
            <a:picLocks noChangeAspect="1"/>
          </p:cNvPicPr>
          <p:nvPr/>
        </p:nvPicPr>
        <p:blipFill>
          <a:blip r:embed="rId1"/>
          <a:stretch>
            <a:fillRect/>
          </a:stretch>
        </p:blipFill>
        <p:spPr>
          <a:xfrm>
            <a:off x="6981662" y="1188720"/>
            <a:ext cx="3391989" cy="1874520"/>
          </a:xfrm>
          <a:prstGeom prst="rect">
            <a:avLst/>
          </a:prstGeom>
        </p:spPr>
      </p:pic>
      <p:pic>
        <p:nvPicPr>
          <p:cNvPr id="8" name="Image 1" descr="/private/tmp/claude-501/-Users-johnaikeremiokha-code-Claude-Project/bf844d04-1b41-4e28-bbaa-8211504dbf91/scratchpad/deck/figs7/peer_to_peer_client_server_and_thin_clie.png">    </p:cNvPr>
          <p:cNvPicPr>
            <a:picLocks noChangeAspect="1"/>
          </p:cNvPicPr>
          <p:nvPr/>
        </p:nvPicPr>
        <p:blipFill>
          <a:blip r:embed="rId2"/>
          <a:stretch>
            <a:fillRect/>
          </a:stretch>
        </p:blipFill>
        <p:spPr>
          <a:xfrm>
            <a:off x="6558077" y="3172968"/>
            <a:ext cx="4239158" cy="1673352"/>
          </a:xfrm>
          <a:prstGeom prst="rect">
            <a:avLst/>
          </a:prstGeom>
        </p:spPr>
      </p:pic>
      <p:sp>
        <p:nvSpPr>
          <p:cNvPr id="9" name="Shape 5"/>
          <p:cNvSpPr/>
          <p:nvPr/>
        </p:nvSpPr>
        <p:spPr>
          <a:xfrm>
            <a:off x="548640" y="5074920"/>
            <a:ext cx="3515258" cy="1234440"/>
          </a:xfrm>
          <a:prstGeom prst="roundRect">
            <a:avLst>
              <a:gd name="adj" fmla="val 7407"/>
            </a:avLst>
          </a:prstGeom>
          <a:solidFill>
            <a:srgbClr val="EAF2F9"/>
          </a:solidFill>
          <a:ln w="12700">
            <a:solidFill>
              <a:srgbClr val="EAF2F9"/>
            </a:solidFill>
            <a:prstDash val="solid"/>
          </a:ln>
        </p:spPr>
      </p:sp>
      <p:sp>
        <p:nvSpPr>
          <p:cNvPr id="10" name="Text 6"/>
          <p:cNvSpPr txBox="1"/>
          <p:nvPr/>
        </p:nvSpPr>
        <p:spPr>
          <a:xfrm>
            <a:off x="713232"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4304A"/>
                </a:solidFill>
                <a:latin typeface="Calibri" pitchFamily="34" charset="0"/>
                <a:ea typeface="Calibri" pitchFamily="34" charset="-122"/>
                <a:cs typeface="Calibri" pitchFamily="34" charset="-120"/>
              </a:rPr>
              <a:t>Starter</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Which topology does the classroom use? Draw it.</a:t>
            </a:r>
            <a:endParaRPr lang="en-US" sz="1400" dirty="0"/>
          </a:p>
        </p:txBody>
      </p:sp>
      <p:sp>
        <p:nvSpPr>
          <p:cNvPr id="11" name="Shape 7"/>
          <p:cNvSpPr/>
          <p:nvPr/>
        </p:nvSpPr>
        <p:spPr>
          <a:xfrm>
            <a:off x="4338218" y="5074920"/>
            <a:ext cx="3515258" cy="1234440"/>
          </a:xfrm>
          <a:prstGeom prst="roundRect">
            <a:avLst>
              <a:gd name="adj" fmla="val 7407"/>
            </a:avLst>
          </a:prstGeom>
          <a:solidFill>
            <a:srgbClr val="E6F4EE"/>
          </a:solidFill>
          <a:ln w="12700">
            <a:solidFill>
              <a:srgbClr val="E6F4EE"/>
            </a:solidFill>
            <a:prstDash val="solid"/>
          </a:ln>
        </p:spPr>
      </p:sp>
      <p:sp>
        <p:nvSpPr>
          <p:cNvPr id="12" name="Text 8"/>
          <p:cNvSpPr txBox="1"/>
          <p:nvPr/>
        </p:nvSpPr>
        <p:spPr>
          <a:xfrm>
            <a:off x="4502810"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4304A"/>
                </a:solidFill>
                <a:latin typeface="Calibri" pitchFamily="34" charset="0"/>
                <a:ea typeface="Calibri" pitchFamily="34" charset="-122"/>
                <a:cs typeface="Calibri" pitchFamily="34" charset="-120"/>
              </a:rPr>
              <a:t>Practical</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Practical 6: build and test a LAN.</a:t>
            </a:r>
            <a:endParaRPr lang="en-US" sz="1400" dirty="0"/>
          </a:p>
        </p:txBody>
      </p:sp>
      <p:sp>
        <p:nvSpPr>
          <p:cNvPr id="13" name="Shape 9"/>
          <p:cNvSpPr/>
          <p:nvPr/>
        </p:nvSpPr>
        <p:spPr>
          <a:xfrm>
            <a:off x="8127797" y="5074920"/>
            <a:ext cx="3515258" cy="1234440"/>
          </a:xfrm>
          <a:prstGeom prst="roundRect">
            <a:avLst>
              <a:gd name="adj" fmla="val 7407"/>
            </a:avLst>
          </a:prstGeom>
          <a:solidFill>
            <a:srgbClr val="FDF1E7"/>
          </a:solidFill>
          <a:ln w="12700">
            <a:solidFill>
              <a:srgbClr val="FDF1E7"/>
            </a:solidFill>
            <a:prstDash val="solid"/>
          </a:ln>
        </p:spPr>
      </p:sp>
      <p:sp>
        <p:nvSpPr>
          <p:cNvPr id="14" name="Text 10"/>
          <p:cNvSpPr txBox="1"/>
          <p:nvPr/>
        </p:nvSpPr>
        <p:spPr>
          <a:xfrm>
            <a:off x="8292389"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4304A"/>
                </a:solidFill>
                <a:latin typeface="Calibri" pitchFamily="34" charset="0"/>
                <a:ea typeface="Calibri" pitchFamily="34" charset="-122"/>
                <a:cs typeface="Calibri" pitchFamily="34" charset="-120"/>
              </a:rPr>
              <a:t>Task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Workbook N3: choose a model for a hairdresser and a college.</a:t>
            </a:r>
            <a:endParaRPr lang="en-US" sz="14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Shape 0"/>
          <p:cNvSpPr/>
          <p:nvPr/>
        </p:nvSpPr>
        <p:spPr>
          <a:xfrm>
            <a:off x="548640" y="164592"/>
            <a:ext cx="1188720" cy="310896"/>
          </a:xfrm>
          <a:prstGeom prst="roundRect">
            <a:avLst>
              <a:gd name="adj" fmla="val 23529"/>
            </a:avLst>
          </a:prstGeom>
          <a:solidFill>
            <a:srgbClr val="2A7F62"/>
          </a:solidFill>
          <a:ln w="12700">
            <a:solidFill>
              <a:srgbClr val="2A7F62"/>
            </a:solidFill>
            <a:prstDash val="solid"/>
          </a:ln>
        </p:spPr>
      </p:sp>
      <p:sp>
        <p:nvSpPr>
          <p:cNvPr id="3" name="Text 1"/>
          <p:cNvSpPr txBox="1"/>
          <p:nvPr/>
        </p:nvSpPr>
        <p:spPr>
          <a:xfrm>
            <a:off x="548640" y="164592"/>
            <a:ext cx="1188720"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7.3.6</a:t>
            </a:r>
            <a:endParaRPr lang="en-US" sz="1200" dirty="0"/>
          </a:p>
        </p:txBody>
      </p:sp>
      <p:sp>
        <p:nvSpPr>
          <p:cNvPr id="4" name="Text 2"/>
          <p:cNvSpPr txBox="1"/>
          <p:nvPr/>
        </p:nvSpPr>
        <p:spPr>
          <a:xfrm>
            <a:off x="548640" y="502920"/>
            <a:ext cx="11094415" cy="731520"/>
          </a:xfrm>
          <a:prstGeom prst="rect">
            <a:avLst/>
          </a:prstGeom>
          <a:noFill/>
          <a:ln/>
        </p:spPr>
        <p:txBody>
          <a:bodyPr wrap="square" lIns="0" tIns="0" rIns="0" bIns="0" rtlCol="0" anchor="ctr"/>
          <a:lstStyle/>
          <a:p>
            <a:pPr indent="0" marL="0">
              <a:buNone/>
            </a:pPr>
            <a:r>
              <a:rPr lang="en-US" sz="2800" b="1" dirty="0">
                <a:solidFill>
                  <a:srgbClr val="17334B"/>
                </a:solidFill>
                <a:latin typeface="Cambria" pitchFamily="34" charset="0"/>
                <a:ea typeface="Cambria" pitchFamily="34" charset="-122"/>
                <a:cs typeface="Cambria" pitchFamily="34" charset="-120"/>
              </a:rPr>
              <a:t>Network components and the backbone</a:t>
            </a:r>
            <a:endParaRPr lang="en-US" sz="2800" dirty="0"/>
          </a:p>
        </p:txBody>
      </p:sp>
      <p:sp>
        <p:nvSpPr>
          <p:cNvPr id="5" name="Text 3"/>
          <p:cNvSpPr txBox="1"/>
          <p:nvPr/>
        </p:nvSpPr>
        <p:spPr>
          <a:xfrm>
            <a:off x="548640" y="1188720"/>
            <a:ext cx="4937760" cy="548640"/>
          </a:xfrm>
          <a:prstGeom prst="rect">
            <a:avLst/>
          </a:prstGeom>
          <a:noFill/>
          <a:ln/>
        </p:spPr>
        <p:txBody>
          <a:bodyPr wrap="square" lIns="0" tIns="0" rIns="0" bIns="0" rtlCol="0" anchor="t"/>
          <a:lstStyle/>
          <a:p>
            <a:pPr indent="0" marL="0">
              <a:buNone/>
            </a:pPr>
            <a:r>
              <a:rPr lang="en-US" sz="1400" i="1" dirty="0">
                <a:solidFill>
                  <a:srgbClr val="4F6577"/>
                </a:solidFill>
                <a:latin typeface="Calibri" pitchFamily="34" charset="0"/>
                <a:ea typeface="Calibri" pitchFamily="34" charset="-122"/>
                <a:cs typeface="Calibri" pitchFamily="34" charset="-120"/>
              </a:rPr>
              <a:t>Aim: explain the roles of servers, clients, switches, routers, the internet connection and backbone</a:t>
            </a:r>
            <a:endParaRPr lang="en-US" sz="1400" dirty="0"/>
          </a:p>
        </p:txBody>
      </p:sp>
      <p:sp>
        <p:nvSpPr>
          <p:cNvPr id="6" name="Text 4"/>
          <p:cNvSpPr txBox="1"/>
          <p:nvPr/>
        </p:nvSpPr>
        <p:spPr>
          <a:xfrm>
            <a:off x="548640" y="1783080"/>
            <a:ext cx="4846320" cy="3108960"/>
          </a:xfrm>
          <a:prstGeom prst="rect">
            <a:avLst/>
          </a:prstGeom>
          <a:noFill/>
          <a:ln/>
        </p:spPr>
        <p:txBody>
          <a:bodyPr wrap="square" lIns="635" tIns="635" rIns="635" bIns="635" rtlCol="0" anchor="t"/>
          <a:lstStyle/>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Server vs client; common server types</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Switch: LAN, MAC addresses</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Router: between networks, IP addresses</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Internet connection to an ISP</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Backbone: tier 1 networks, IXPs, undersea cables</a:t>
            </a:r>
            <a:endParaRPr lang="en-US" sz="1600" dirty="0"/>
          </a:p>
        </p:txBody>
      </p:sp>
      <p:pic>
        <p:nvPicPr>
          <p:cNvPr id="7" name="Image 0" descr="/private/tmp/claude-501/-Users-johnaikeremiokha-code-Claude-Project/bf844d04-1b41-4e28-bbaa-8211504dbf91/scratchpad/deck/figs7/from_a_home_network_to_the_internet_back.png">    </p:cNvPr>
          <p:cNvPicPr>
            <a:picLocks noChangeAspect="1"/>
          </p:cNvPicPr>
          <p:nvPr/>
        </p:nvPicPr>
        <p:blipFill>
          <a:blip r:embed="rId1"/>
          <a:stretch>
            <a:fillRect/>
          </a:stretch>
        </p:blipFill>
        <p:spPr>
          <a:xfrm>
            <a:off x="5828386" y="1188720"/>
            <a:ext cx="5698541" cy="1874520"/>
          </a:xfrm>
          <a:prstGeom prst="rect">
            <a:avLst/>
          </a:prstGeom>
        </p:spPr>
      </p:pic>
      <p:pic>
        <p:nvPicPr>
          <p:cNvPr id="8" name="Image 1" descr="/private/tmp/claude-501/-Users-johnaikeremiokha-code-Claude-Project/bf844d04-1b41-4e28-bbaa-8211504dbf91/scratchpad/deck/figs7/how_a_switch_learns_mac_addresses.png">    </p:cNvPr>
          <p:cNvPicPr>
            <a:picLocks noChangeAspect="1"/>
          </p:cNvPicPr>
          <p:nvPr/>
        </p:nvPicPr>
        <p:blipFill>
          <a:blip r:embed="rId2"/>
          <a:stretch>
            <a:fillRect/>
          </a:stretch>
        </p:blipFill>
        <p:spPr>
          <a:xfrm>
            <a:off x="6231988" y="3172968"/>
            <a:ext cx="4891337" cy="1673352"/>
          </a:xfrm>
          <a:prstGeom prst="rect">
            <a:avLst/>
          </a:prstGeom>
        </p:spPr>
      </p:pic>
      <p:sp>
        <p:nvSpPr>
          <p:cNvPr id="9" name="Shape 5"/>
          <p:cNvSpPr/>
          <p:nvPr/>
        </p:nvSpPr>
        <p:spPr>
          <a:xfrm>
            <a:off x="548640" y="5074920"/>
            <a:ext cx="3515258" cy="1234440"/>
          </a:xfrm>
          <a:prstGeom prst="roundRect">
            <a:avLst>
              <a:gd name="adj" fmla="val 7407"/>
            </a:avLst>
          </a:prstGeom>
          <a:solidFill>
            <a:srgbClr val="EAF2F9"/>
          </a:solidFill>
          <a:ln w="12700">
            <a:solidFill>
              <a:srgbClr val="EAF2F9"/>
            </a:solidFill>
            <a:prstDash val="solid"/>
          </a:ln>
        </p:spPr>
      </p:sp>
      <p:sp>
        <p:nvSpPr>
          <p:cNvPr id="10" name="Text 6"/>
          <p:cNvSpPr txBox="1"/>
          <p:nvPr/>
        </p:nvSpPr>
        <p:spPr>
          <a:xfrm>
            <a:off x="713232"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4304A"/>
                </a:solidFill>
                <a:latin typeface="Calibri" pitchFamily="34" charset="0"/>
                <a:ea typeface="Calibri" pitchFamily="34" charset="-122"/>
                <a:cs typeface="Calibri" pitchFamily="34" charset="-120"/>
              </a:rPr>
              <a:t>Practical</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Practical 7: home network to the internet via cable and DSL.</a:t>
            </a:r>
            <a:endParaRPr lang="en-US" sz="1400" dirty="0"/>
          </a:p>
        </p:txBody>
      </p:sp>
      <p:sp>
        <p:nvSpPr>
          <p:cNvPr id="11" name="Shape 7"/>
          <p:cNvSpPr/>
          <p:nvPr/>
        </p:nvSpPr>
        <p:spPr>
          <a:xfrm>
            <a:off x="4338218" y="5074920"/>
            <a:ext cx="3515258" cy="1234440"/>
          </a:xfrm>
          <a:prstGeom prst="roundRect">
            <a:avLst>
              <a:gd name="adj" fmla="val 7407"/>
            </a:avLst>
          </a:prstGeom>
          <a:solidFill>
            <a:srgbClr val="E6F4EE"/>
          </a:solidFill>
          <a:ln w="12700">
            <a:solidFill>
              <a:srgbClr val="E6F4EE"/>
            </a:solidFill>
            <a:prstDash val="solid"/>
          </a:ln>
        </p:spPr>
      </p:sp>
      <p:sp>
        <p:nvSpPr>
          <p:cNvPr id="12" name="Text 8"/>
          <p:cNvSpPr txBox="1"/>
          <p:nvPr/>
        </p:nvSpPr>
        <p:spPr>
          <a:xfrm>
            <a:off x="4502810"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4304A"/>
                </a:solidFill>
                <a:latin typeface="Calibri" pitchFamily="34" charset="0"/>
                <a:ea typeface="Calibri" pitchFamily="34" charset="-122"/>
                <a:cs typeface="Calibri" pitchFamily="34" charset="-120"/>
              </a:rPr>
              <a:t>Task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Workbook N4.</a:t>
            </a:r>
            <a:endParaRPr lang="en-US" sz="1400" dirty="0"/>
          </a:p>
        </p:txBody>
      </p:sp>
      <p:sp>
        <p:nvSpPr>
          <p:cNvPr id="13" name="Shape 9"/>
          <p:cNvSpPr/>
          <p:nvPr/>
        </p:nvSpPr>
        <p:spPr>
          <a:xfrm>
            <a:off x="8127797" y="5074920"/>
            <a:ext cx="3515258" cy="1234440"/>
          </a:xfrm>
          <a:prstGeom prst="roundRect">
            <a:avLst>
              <a:gd name="adj" fmla="val 7407"/>
            </a:avLst>
          </a:prstGeom>
          <a:solidFill>
            <a:srgbClr val="FDF1E7"/>
          </a:solidFill>
          <a:ln w="12700">
            <a:solidFill>
              <a:srgbClr val="FDF1E7"/>
            </a:solidFill>
            <a:prstDash val="solid"/>
          </a:ln>
        </p:spPr>
      </p:sp>
      <p:sp>
        <p:nvSpPr>
          <p:cNvPr id="14" name="Text 10"/>
          <p:cNvSpPr txBox="1"/>
          <p:nvPr/>
        </p:nvSpPr>
        <p:spPr>
          <a:xfrm>
            <a:off x="8292389"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4304A"/>
                </a:solidFill>
                <a:latin typeface="Calibri" pitchFamily="34" charset="0"/>
                <a:ea typeface="Calibri" pitchFamily="34" charset="-122"/>
                <a:cs typeface="Calibri" pitchFamily="34" charset="-120"/>
              </a:rPr>
              <a:t>Check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Exit: switch vs router in two sentences.</a:t>
            </a:r>
            <a:endParaRPr lang="en-US" sz="14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Shape 0"/>
          <p:cNvSpPr/>
          <p:nvPr/>
        </p:nvSpPr>
        <p:spPr>
          <a:xfrm>
            <a:off x="548640" y="164592"/>
            <a:ext cx="1188720" cy="310896"/>
          </a:xfrm>
          <a:prstGeom prst="roundRect">
            <a:avLst>
              <a:gd name="adj" fmla="val 23529"/>
            </a:avLst>
          </a:prstGeom>
          <a:solidFill>
            <a:srgbClr val="2A7F62"/>
          </a:solidFill>
          <a:ln w="12700">
            <a:solidFill>
              <a:srgbClr val="2A7F62"/>
            </a:solidFill>
            <a:prstDash val="solid"/>
          </a:ln>
        </p:spPr>
      </p:sp>
      <p:sp>
        <p:nvSpPr>
          <p:cNvPr id="3" name="Text 1"/>
          <p:cNvSpPr txBox="1"/>
          <p:nvPr/>
        </p:nvSpPr>
        <p:spPr>
          <a:xfrm>
            <a:off x="548640" y="164592"/>
            <a:ext cx="1188720"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7.3.7–8</a:t>
            </a:r>
            <a:endParaRPr lang="en-US" sz="1200" dirty="0"/>
          </a:p>
        </p:txBody>
      </p:sp>
      <p:sp>
        <p:nvSpPr>
          <p:cNvPr id="4" name="Text 2"/>
          <p:cNvSpPr txBox="1"/>
          <p:nvPr/>
        </p:nvSpPr>
        <p:spPr>
          <a:xfrm>
            <a:off x="548640" y="502920"/>
            <a:ext cx="11094415" cy="731520"/>
          </a:xfrm>
          <a:prstGeom prst="rect">
            <a:avLst/>
          </a:prstGeom>
          <a:noFill/>
          <a:ln/>
        </p:spPr>
        <p:txBody>
          <a:bodyPr wrap="square" lIns="0" tIns="0" rIns="0" bIns="0" rtlCol="0" anchor="ctr"/>
          <a:lstStyle/>
          <a:p>
            <a:pPr indent="0" marL="0">
              <a:buNone/>
            </a:pPr>
            <a:r>
              <a:rPr lang="en-US" sz="2800" b="1" dirty="0">
                <a:solidFill>
                  <a:srgbClr val="17334B"/>
                </a:solidFill>
                <a:latin typeface="Cambria" pitchFamily="34" charset="0"/>
                <a:ea typeface="Cambria" pitchFamily="34" charset="-122"/>
                <a:cs typeface="Cambria" pitchFamily="34" charset="-120"/>
              </a:rPr>
              <a:t>The OSI and TCP/IP models</a:t>
            </a:r>
            <a:endParaRPr lang="en-US" sz="2800" dirty="0"/>
          </a:p>
        </p:txBody>
      </p:sp>
      <p:sp>
        <p:nvSpPr>
          <p:cNvPr id="5" name="Text 3"/>
          <p:cNvSpPr txBox="1"/>
          <p:nvPr/>
        </p:nvSpPr>
        <p:spPr>
          <a:xfrm>
            <a:off x="548640" y="1188720"/>
            <a:ext cx="4937760" cy="548640"/>
          </a:xfrm>
          <a:prstGeom prst="rect">
            <a:avLst/>
          </a:prstGeom>
          <a:noFill/>
          <a:ln/>
        </p:spPr>
        <p:txBody>
          <a:bodyPr wrap="square" lIns="0" tIns="0" rIns="0" bIns="0" rtlCol="0" anchor="t"/>
          <a:lstStyle/>
          <a:p>
            <a:pPr indent="0" marL="0">
              <a:buNone/>
            </a:pPr>
            <a:r>
              <a:rPr lang="en-US" sz="1400" i="1" dirty="0">
                <a:solidFill>
                  <a:srgbClr val="4F6577"/>
                </a:solidFill>
                <a:latin typeface="Calibri" pitchFamily="34" charset="0"/>
                <a:ea typeface="Calibri" pitchFamily="34" charset="-122"/>
                <a:cs typeface="Calibri" pitchFamily="34" charset="-120"/>
              </a:rPr>
              <a:t>Aim: describe the layers, functions and related protocols of the OSI and TCP/IP models</a:t>
            </a:r>
            <a:endParaRPr lang="en-US" sz="1400" dirty="0"/>
          </a:p>
        </p:txBody>
      </p:sp>
      <p:sp>
        <p:nvSpPr>
          <p:cNvPr id="6" name="Text 4"/>
          <p:cNvSpPr txBox="1"/>
          <p:nvPr/>
        </p:nvSpPr>
        <p:spPr>
          <a:xfrm>
            <a:off x="548640" y="1783080"/>
            <a:ext cx="4846320" cy="3108960"/>
          </a:xfrm>
          <a:prstGeom prst="rect">
            <a:avLst/>
          </a:prstGeom>
          <a:noFill/>
          <a:ln/>
        </p:spPr>
        <p:txBody>
          <a:bodyPr wrap="square" lIns="635" tIns="635" rIns="635" bIns="635" rtlCol="0" anchor="t"/>
          <a:lstStyle/>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OSI: 7 layers; mnemonic</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TCP/IP: application, transport, internet, network access</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Encapsulation adds a header at each layer</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Devices by layer: switch 2, router 3</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Why layers: standards, interoperability, troubleshooting</a:t>
            </a:r>
            <a:endParaRPr lang="en-US" sz="1600" dirty="0"/>
          </a:p>
        </p:txBody>
      </p:sp>
      <p:pic>
        <p:nvPicPr>
          <p:cNvPr id="7" name="Image 0" descr="/private/tmp/claude-501/-Users-johnaikeremiokha-code-Claude-Project/bf844d04-1b41-4e28-bbaa-8211504dbf91/scratchpad/deck/figs7/the_osi_model_beside_the_tcp_ip_model.png">    </p:cNvPr>
          <p:cNvPicPr>
            <a:picLocks noChangeAspect="1"/>
          </p:cNvPicPr>
          <p:nvPr/>
        </p:nvPicPr>
        <p:blipFill>
          <a:blip r:embed="rId1"/>
          <a:stretch>
            <a:fillRect/>
          </a:stretch>
        </p:blipFill>
        <p:spPr>
          <a:xfrm>
            <a:off x="6981662" y="1188720"/>
            <a:ext cx="3391989" cy="1874520"/>
          </a:xfrm>
          <a:prstGeom prst="rect">
            <a:avLst/>
          </a:prstGeom>
        </p:spPr>
      </p:pic>
      <p:pic>
        <p:nvPicPr>
          <p:cNvPr id="8" name="Image 1" descr="/private/tmp/claude-501/-Users-johnaikeremiokha-code-Claude-Project/bf844d04-1b41-4e28-bbaa-8211504dbf91/scratchpad/deck/figs7/encapsulation_as_data_moves_down_the_lay.png">    </p:cNvPr>
          <p:cNvPicPr>
            <a:picLocks noChangeAspect="1"/>
          </p:cNvPicPr>
          <p:nvPr/>
        </p:nvPicPr>
        <p:blipFill>
          <a:blip r:embed="rId2"/>
          <a:stretch>
            <a:fillRect/>
          </a:stretch>
        </p:blipFill>
        <p:spPr>
          <a:xfrm>
            <a:off x="6134161" y="3172968"/>
            <a:ext cx="5086990" cy="1673352"/>
          </a:xfrm>
          <a:prstGeom prst="rect">
            <a:avLst/>
          </a:prstGeom>
        </p:spPr>
      </p:pic>
      <p:sp>
        <p:nvSpPr>
          <p:cNvPr id="9" name="Shape 5"/>
          <p:cNvSpPr/>
          <p:nvPr/>
        </p:nvSpPr>
        <p:spPr>
          <a:xfrm>
            <a:off x="548640" y="5074920"/>
            <a:ext cx="3515258" cy="1234440"/>
          </a:xfrm>
          <a:prstGeom prst="roundRect">
            <a:avLst>
              <a:gd name="adj" fmla="val 7407"/>
            </a:avLst>
          </a:prstGeom>
          <a:solidFill>
            <a:srgbClr val="EAF2F9"/>
          </a:solidFill>
          <a:ln w="12700">
            <a:solidFill>
              <a:srgbClr val="EAF2F9"/>
            </a:solidFill>
            <a:prstDash val="solid"/>
          </a:ln>
        </p:spPr>
      </p:sp>
      <p:sp>
        <p:nvSpPr>
          <p:cNvPr id="10" name="Text 6"/>
          <p:cNvSpPr txBox="1"/>
          <p:nvPr/>
        </p:nvSpPr>
        <p:spPr>
          <a:xfrm>
            <a:off x="713232"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4304A"/>
                </a:solidFill>
                <a:latin typeface="Calibri" pitchFamily="34" charset="0"/>
                <a:ea typeface="Calibri" pitchFamily="34" charset="-122"/>
                <a:cs typeface="Calibri" pitchFamily="34" charset="-120"/>
              </a:rPr>
              <a:t>Starter</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Mnemonic race: seven layers both ways.</a:t>
            </a:r>
            <a:endParaRPr lang="en-US" sz="1400" dirty="0"/>
          </a:p>
        </p:txBody>
      </p:sp>
      <p:sp>
        <p:nvSpPr>
          <p:cNvPr id="11" name="Shape 7"/>
          <p:cNvSpPr/>
          <p:nvPr/>
        </p:nvSpPr>
        <p:spPr>
          <a:xfrm>
            <a:off x="4338218" y="5074920"/>
            <a:ext cx="3515258" cy="1234440"/>
          </a:xfrm>
          <a:prstGeom prst="roundRect">
            <a:avLst>
              <a:gd name="adj" fmla="val 7407"/>
            </a:avLst>
          </a:prstGeom>
          <a:solidFill>
            <a:srgbClr val="E6F4EE"/>
          </a:solidFill>
          <a:ln w="12700">
            <a:solidFill>
              <a:srgbClr val="E6F4EE"/>
            </a:solidFill>
            <a:prstDash val="solid"/>
          </a:ln>
        </p:spPr>
      </p:sp>
      <p:sp>
        <p:nvSpPr>
          <p:cNvPr id="12" name="Text 8"/>
          <p:cNvSpPr txBox="1"/>
          <p:nvPr/>
        </p:nvSpPr>
        <p:spPr>
          <a:xfrm>
            <a:off x="4502810"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4304A"/>
                </a:solidFill>
                <a:latin typeface="Calibri" pitchFamily="34" charset="0"/>
                <a:ea typeface="Calibri" pitchFamily="34" charset="-122"/>
                <a:cs typeface="Calibri" pitchFamily="34" charset="-120"/>
              </a:rPr>
              <a:t>Task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Workbook N5: place protocols in layers.</a:t>
            </a:r>
            <a:endParaRPr lang="en-US" sz="1400" dirty="0"/>
          </a:p>
        </p:txBody>
      </p:sp>
      <p:sp>
        <p:nvSpPr>
          <p:cNvPr id="13" name="Shape 9"/>
          <p:cNvSpPr/>
          <p:nvPr/>
        </p:nvSpPr>
        <p:spPr>
          <a:xfrm>
            <a:off x="8127797" y="5074920"/>
            <a:ext cx="3515258" cy="1234440"/>
          </a:xfrm>
          <a:prstGeom prst="roundRect">
            <a:avLst>
              <a:gd name="adj" fmla="val 7407"/>
            </a:avLst>
          </a:prstGeom>
          <a:solidFill>
            <a:srgbClr val="FDF1E7"/>
          </a:solidFill>
          <a:ln w="12700">
            <a:solidFill>
              <a:srgbClr val="FDF1E7"/>
            </a:solidFill>
            <a:prstDash val="solid"/>
          </a:ln>
        </p:spPr>
      </p:sp>
      <p:sp>
        <p:nvSpPr>
          <p:cNvPr id="14" name="Text 10"/>
          <p:cNvSpPr txBox="1"/>
          <p:nvPr/>
        </p:nvSpPr>
        <p:spPr>
          <a:xfrm>
            <a:off x="8292389"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4304A"/>
                </a:solidFill>
                <a:latin typeface="Calibri" pitchFamily="34" charset="0"/>
                <a:ea typeface="Calibri" pitchFamily="34" charset="-122"/>
                <a:cs typeface="Calibri" pitchFamily="34" charset="-120"/>
              </a:rPr>
              <a:t>Check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Quiz 4b.</a:t>
            </a:r>
            <a:endParaRPr lang="en-US" sz="14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Shape 0"/>
          <p:cNvSpPr/>
          <p:nvPr/>
        </p:nvSpPr>
        <p:spPr>
          <a:xfrm>
            <a:off x="548640" y="164592"/>
            <a:ext cx="1188720" cy="310896"/>
          </a:xfrm>
          <a:prstGeom prst="roundRect">
            <a:avLst>
              <a:gd name="adj" fmla="val 23529"/>
            </a:avLst>
          </a:prstGeom>
          <a:solidFill>
            <a:srgbClr val="2A7F62"/>
          </a:solidFill>
          <a:ln w="12700">
            <a:solidFill>
              <a:srgbClr val="2A7F62"/>
            </a:solidFill>
            <a:prstDash val="solid"/>
          </a:ln>
        </p:spPr>
      </p:sp>
      <p:sp>
        <p:nvSpPr>
          <p:cNvPr id="3" name="Text 1"/>
          <p:cNvSpPr txBox="1"/>
          <p:nvPr/>
        </p:nvSpPr>
        <p:spPr>
          <a:xfrm>
            <a:off x="548640" y="164592"/>
            <a:ext cx="1188720"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7.3.9</a:t>
            </a:r>
            <a:endParaRPr lang="en-US" sz="1200" dirty="0"/>
          </a:p>
        </p:txBody>
      </p:sp>
      <p:sp>
        <p:nvSpPr>
          <p:cNvPr id="4" name="Text 2"/>
          <p:cNvSpPr txBox="1"/>
          <p:nvPr/>
        </p:nvSpPr>
        <p:spPr>
          <a:xfrm>
            <a:off x="548640" y="502920"/>
            <a:ext cx="11094415" cy="731520"/>
          </a:xfrm>
          <a:prstGeom prst="rect">
            <a:avLst/>
          </a:prstGeom>
          <a:noFill/>
          <a:ln/>
        </p:spPr>
        <p:txBody>
          <a:bodyPr wrap="square" lIns="0" tIns="0" rIns="0" bIns="0" rtlCol="0" anchor="ctr"/>
          <a:lstStyle/>
          <a:p>
            <a:pPr indent="0" marL="0">
              <a:buNone/>
            </a:pPr>
            <a:r>
              <a:rPr lang="en-US" sz="2800" b="1" dirty="0">
                <a:solidFill>
                  <a:srgbClr val="17334B"/>
                </a:solidFill>
                <a:latin typeface="Cambria" pitchFamily="34" charset="0"/>
                <a:ea typeface="Cambria" pitchFamily="34" charset="-122"/>
                <a:cs typeface="Cambria" pitchFamily="34" charset="-120"/>
              </a:rPr>
              <a:t>Data packets</a:t>
            </a:r>
            <a:endParaRPr lang="en-US" sz="2800" dirty="0"/>
          </a:p>
        </p:txBody>
      </p:sp>
      <p:sp>
        <p:nvSpPr>
          <p:cNvPr id="5" name="Text 3"/>
          <p:cNvSpPr txBox="1"/>
          <p:nvPr/>
        </p:nvSpPr>
        <p:spPr>
          <a:xfrm>
            <a:off x="548640" y="1188720"/>
            <a:ext cx="4937760" cy="548640"/>
          </a:xfrm>
          <a:prstGeom prst="rect">
            <a:avLst/>
          </a:prstGeom>
          <a:noFill/>
          <a:ln/>
        </p:spPr>
        <p:txBody>
          <a:bodyPr wrap="square" lIns="0" tIns="0" rIns="0" bIns="0" rtlCol="0" anchor="t"/>
          <a:lstStyle/>
          <a:p>
            <a:pPr indent="0" marL="0">
              <a:buNone/>
            </a:pPr>
            <a:r>
              <a:rPr lang="en-US" sz="1400" i="1" dirty="0">
                <a:solidFill>
                  <a:srgbClr val="4F6577"/>
                </a:solidFill>
                <a:latin typeface="Calibri" pitchFamily="34" charset="0"/>
                <a:ea typeface="Calibri" pitchFamily="34" charset="-122"/>
                <a:cs typeface="Calibri" pitchFamily="34" charset="-120"/>
              </a:rPr>
              <a:t>Aim: describe packet structure, packet switching, packet loss and CRC</a:t>
            </a:r>
            <a:endParaRPr lang="en-US" sz="1400" dirty="0"/>
          </a:p>
        </p:txBody>
      </p:sp>
      <p:sp>
        <p:nvSpPr>
          <p:cNvPr id="6" name="Text 4"/>
          <p:cNvSpPr txBox="1"/>
          <p:nvPr/>
        </p:nvSpPr>
        <p:spPr>
          <a:xfrm>
            <a:off x="548640" y="1783080"/>
            <a:ext cx="4846320" cy="3108960"/>
          </a:xfrm>
          <a:prstGeom prst="rect">
            <a:avLst/>
          </a:prstGeom>
          <a:noFill/>
          <a:ln/>
        </p:spPr>
        <p:txBody>
          <a:bodyPr wrap="square" lIns="635" tIns="635" rIns="635" bIns="635" rtlCol="0" anchor="t"/>
          <a:lstStyle/>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Header: source/destination IP, sequence number, TTL</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Payload: the data; trailer: CRC</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Packet switching: independent routes, reassembly</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Loss: congestion, faults, interference, TTL expiry</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CRC detects corruption; TCP re-sends</a:t>
            </a:r>
            <a:endParaRPr lang="en-US" sz="1600" dirty="0"/>
          </a:p>
        </p:txBody>
      </p:sp>
      <p:pic>
        <p:nvPicPr>
          <p:cNvPr id="7" name="Image 0" descr="/private/tmp/claude-501/-Users-johnaikeremiokha-code-Claude-Project/bf844d04-1b41-4e28-bbaa-8211504dbf91/scratchpad/deck/figs7/the_structure_of_a_data_packet.png">    </p:cNvPr>
          <p:cNvPicPr>
            <a:picLocks noChangeAspect="1"/>
          </p:cNvPicPr>
          <p:nvPr/>
        </p:nvPicPr>
        <p:blipFill>
          <a:blip r:embed="rId1"/>
          <a:stretch>
            <a:fillRect/>
          </a:stretch>
        </p:blipFill>
        <p:spPr>
          <a:xfrm>
            <a:off x="5715000" y="1188720"/>
            <a:ext cx="5925312" cy="1559293"/>
          </a:xfrm>
          <a:prstGeom prst="rect">
            <a:avLst/>
          </a:prstGeom>
        </p:spPr>
      </p:pic>
      <p:pic>
        <p:nvPicPr>
          <p:cNvPr id="8" name="Image 1" descr="/private/tmp/claude-501/-Users-johnaikeremiokha-code-Claude-Project/bf844d04-1b41-4e28-bbaa-8211504dbf91/scratchpad/deck/figs7/packets_taking_different_routes_across_a.png">    </p:cNvPr>
          <p:cNvPicPr>
            <a:picLocks noChangeAspect="1"/>
          </p:cNvPicPr>
          <p:nvPr/>
        </p:nvPicPr>
        <p:blipFill>
          <a:blip r:embed="rId2"/>
          <a:stretch>
            <a:fillRect/>
          </a:stretch>
        </p:blipFill>
        <p:spPr>
          <a:xfrm>
            <a:off x="5771271" y="2857741"/>
            <a:ext cx="5812770" cy="1988579"/>
          </a:xfrm>
          <a:prstGeom prst="rect">
            <a:avLst/>
          </a:prstGeom>
        </p:spPr>
      </p:pic>
      <p:sp>
        <p:nvSpPr>
          <p:cNvPr id="9" name="Shape 5"/>
          <p:cNvSpPr/>
          <p:nvPr/>
        </p:nvSpPr>
        <p:spPr>
          <a:xfrm>
            <a:off x="548640" y="5074920"/>
            <a:ext cx="3515258" cy="1234440"/>
          </a:xfrm>
          <a:prstGeom prst="roundRect">
            <a:avLst>
              <a:gd name="adj" fmla="val 7407"/>
            </a:avLst>
          </a:prstGeom>
          <a:solidFill>
            <a:srgbClr val="EAF2F9"/>
          </a:solidFill>
          <a:ln w="12700">
            <a:solidFill>
              <a:srgbClr val="EAF2F9"/>
            </a:solidFill>
            <a:prstDash val="solid"/>
          </a:ln>
        </p:spPr>
      </p:sp>
      <p:sp>
        <p:nvSpPr>
          <p:cNvPr id="10" name="Text 6"/>
          <p:cNvSpPr txBox="1"/>
          <p:nvPr/>
        </p:nvSpPr>
        <p:spPr>
          <a:xfrm>
            <a:off x="713232"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4304A"/>
                </a:solidFill>
                <a:latin typeface="Calibri" pitchFamily="34" charset="0"/>
                <a:ea typeface="Calibri" pitchFamily="34" charset="-122"/>
                <a:cs typeface="Calibri" pitchFamily="34" charset="-120"/>
              </a:rPr>
              <a:t>Starter</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Tear a message into numbered strips, pass by different routes.</a:t>
            </a:r>
            <a:endParaRPr lang="en-US" sz="1400" dirty="0"/>
          </a:p>
        </p:txBody>
      </p:sp>
      <p:sp>
        <p:nvSpPr>
          <p:cNvPr id="11" name="Shape 7"/>
          <p:cNvSpPr/>
          <p:nvPr/>
        </p:nvSpPr>
        <p:spPr>
          <a:xfrm>
            <a:off x="4338218" y="5074920"/>
            <a:ext cx="3515258" cy="1234440"/>
          </a:xfrm>
          <a:prstGeom prst="roundRect">
            <a:avLst>
              <a:gd name="adj" fmla="val 7407"/>
            </a:avLst>
          </a:prstGeom>
          <a:solidFill>
            <a:srgbClr val="E6F4EE"/>
          </a:solidFill>
          <a:ln w="12700">
            <a:solidFill>
              <a:srgbClr val="E6F4EE"/>
            </a:solidFill>
            <a:prstDash val="solid"/>
          </a:ln>
        </p:spPr>
      </p:sp>
      <p:sp>
        <p:nvSpPr>
          <p:cNvPr id="12" name="Text 8"/>
          <p:cNvSpPr txBox="1"/>
          <p:nvPr/>
        </p:nvSpPr>
        <p:spPr>
          <a:xfrm>
            <a:off x="4502810"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4304A"/>
                </a:solidFill>
                <a:latin typeface="Calibri" pitchFamily="34" charset="0"/>
                <a:ea typeface="Calibri" pitchFamily="34" charset="-122"/>
                <a:cs typeface="Calibri" pitchFamily="34" charset="-120"/>
              </a:rPr>
              <a:t>Practical</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Packet Tracer simulation: open a PDU.</a:t>
            </a:r>
            <a:endParaRPr lang="en-US" sz="1400" dirty="0"/>
          </a:p>
        </p:txBody>
      </p:sp>
      <p:sp>
        <p:nvSpPr>
          <p:cNvPr id="13" name="Shape 9"/>
          <p:cNvSpPr/>
          <p:nvPr/>
        </p:nvSpPr>
        <p:spPr>
          <a:xfrm>
            <a:off x="8127797" y="5074920"/>
            <a:ext cx="3515258" cy="1234440"/>
          </a:xfrm>
          <a:prstGeom prst="roundRect">
            <a:avLst>
              <a:gd name="adj" fmla="val 7407"/>
            </a:avLst>
          </a:prstGeom>
          <a:solidFill>
            <a:srgbClr val="FDF1E7"/>
          </a:solidFill>
          <a:ln w="12700">
            <a:solidFill>
              <a:srgbClr val="FDF1E7"/>
            </a:solidFill>
            <a:prstDash val="solid"/>
          </a:ln>
        </p:spPr>
      </p:sp>
      <p:sp>
        <p:nvSpPr>
          <p:cNvPr id="14" name="Text 10"/>
          <p:cNvSpPr txBox="1"/>
          <p:nvPr/>
        </p:nvSpPr>
        <p:spPr>
          <a:xfrm>
            <a:off x="8292389"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4304A"/>
                </a:solidFill>
                <a:latin typeface="Calibri" pitchFamily="34" charset="0"/>
                <a:ea typeface="Calibri" pitchFamily="34" charset="-122"/>
                <a:cs typeface="Calibri" pitchFamily="34" charset="-120"/>
              </a:rPr>
              <a:t>Task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Workbook N6.</a:t>
            </a:r>
            <a:endParaRPr lang="en-US" sz="14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Shape 0"/>
          <p:cNvSpPr/>
          <p:nvPr/>
        </p:nvSpPr>
        <p:spPr>
          <a:xfrm>
            <a:off x="548640" y="164592"/>
            <a:ext cx="1188720" cy="310896"/>
          </a:xfrm>
          <a:prstGeom prst="roundRect">
            <a:avLst>
              <a:gd name="adj" fmla="val 23529"/>
            </a:avLst>
          </a:prstGeom>
          <a:solidFill>
            <a:srgbClr val="2A7F62"/>
          </a:solidFill>
          <a:ln w="12700">
            <a:solidFill>
              <a:srgbClr val="2A7F62"/>
            </a:solidFill>
            <a:prstDash val="solid"/>
          </a:ln>
        </p:spPr>
      </p:sp>
      <p:sp>
        <p:nvSpPr>
          <p:cNvPr id="3" name="Text 1"/>
          <p:cNvSpPr txBox="1"/>
          <p:nvPr/>
        </p:nvSpPr>
        <p:spPr>
          <a:xfrm>
            <a:off x="548640" y="164592"/>
            <a:ext cx="1188720"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7.3.10</a:t>
            </a:r>
            <a:endParaRPr lang="en-US" sz="1200" dirty="0"/>
          </a:p>
        </p:txBody>
      </p:sp>
      <p:sp>
        <p:nvSpPr>
          <p:cNvPr id="4" name="Text 2"/>
          <p:cNvSpPr txBox="1"/>
          <p:nvPr/>
        </p:nvSpPr>
        <p:spPr>
          <a:xfrm>
            <a:off x="548640" y="502920"/>
            <a:ext cx="11094415" cy="731520"/>
          </a:xfrm>
          <a:prstGeom prst="rect">
            <a:avLst/>
          </a:prstGeom>
          <a:noFill/>
          <a:ln/>
        </p:spPr>
        <p:txBody>
          <a:bodyPr wrap="square" lIns="0" tIns="0" rIns="0" bIns="0" rtlCol="0" anchor="ctr"/>
          <a:lstStyle/>
          <a:p>
            <a:pPr indent="0" marL="0">
              <a:buNone/>
            </a:pPr>
            <a:r>
              <a:rPr lang="en-US" sz="2800" b="1" dirty="0">
                <a:solidFill>
                  <a:srgbClr val="17334B"/>
                </a:solidFill>
                <a:latin typeface="Cambria" pitchFamily="34" charset="0"/>
                <a:ea typeface="Cambria" pitchFamily="34" charset="-122"/>
                <a:cs typeface="Cambria" pitchFamily="34" charset="-120"/>
              </a:rPr>
              <a:t>Network protocols</a:t>
            </a:r>
            <a:endParaRPr lang="en-US" sz="2800" dirty="0"/>
          </a:p>
        </p:txBody>
      </p:sp>
      <p:sp>
        <p:nvSpPr>
          <p:cNvPr id="5" name="Text 3"/>
          <p:cNvSpPr txBox="1"/>
          <p:nvPr/>
        </p:nvSpPr>
        <p:spPr>
          <a:xfrm>
            <a:off x="548640" y="1188720"/>
            <a:ext cx="11094415" cy="365760"/>
          </a:xfrm>
          <a:prstGeom prst="rect">
            <a:avLst/>
          </a:prstGeom>
          <a:noFill/>
          <a:ln/>
        </p:spPr>
        <p:txBody>
          <a:bodyPr wrap="square" lIns="0" tIns="0" rIns="0" bIns="0" rtlCol="0" anchor="ctr"/>
          <a:lstStyle/>
          <a:p>
            <a:pPr indent="0" marL="0">
              <a:buNone/>
            </a:pPr>
            <a:r>
              <a:rPr lang="en-US" sz="1500" i="1" dirty="0">
                <a:solidFill>
                  <a:srgbClr val="4F6577"/>
                </a:solidFill>
                <a:latin typeface="Calibri" pitchFamily="34" charset="0"/>
                <a:ea typeface="Calibri" pitchFamily="34" charset="-122"/>
                <a:cs typeface="Calibri" pitchFamily="34" charset="-120"/>
              </a:rPr>
              <a:t>Aim: explain the role of common network, routing and application protocols</a:t>
            </a:r>
            <a:endParaRPr lang="en-US" sz="1500" dirty="0"/>
          </a:p>
        </p:txBody>
      </p:sp>
      <p:graphicFrame>
        <p:nvGraphicFramePr>
          <p:cNvPr id="26" name="Table 0"/>
          <p:cNvGraphicFramePr>
            <a:graphicFrameLocks noGrp="1"/>
          </p:cNvGraphicFramePr>
          <p:nvPr>
            <p:extLst>
              <p:ext uri="{D42A27DB-BD31-4B8C-83A1-F6EECF244321}">
                <p14:modId xmlns:p14="http://schemas.microsoft.com/office/powerpoint/2010/main" val="1579011935"/>
              </p:ext>
            </p:extLst>
          </p:nvPr>
        </p:nvGraphicFramePr>
        <p:xfrm>
          <a:off x="548640" y="1691640"/>
          <a:ext cx="6766560" cy="914400"/>
        </p:xfrm>
        <a:graphic>
          <a:graphicData uri="http://schemas.openxmlformats.org/drawingml/2006/table">
            <a:tbl>
              <a:tblPr/>
              <a:tblGrid>
                <a:gridCol w="1737360"/>
                <a:gridCol w="3840480"/>
                <a:gridCol w="1188720"/>
              </a:tblGrid>
              <a:tr h="0">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Protocol</a:t>
                      </a:r>
                      <a:endParaRPr lang="en-US" sz="12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14304A"/>
                    </a:solidFill>
                  </a:tcPr>
                </a:tc>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Role</a:t>
                      </a:r>
                      <a:endParaRPr lang="en-US" sz="12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14304A"/>
                    </a:solidFill>
                  </a:tcPr>
                </a:tc>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Port</a:t>
                      </a:r>
                      <a:endParaRPr lang="en-US" sz="12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14304A"/>
                    </a:solidFill>
                  </a:tcPr>
                </a:tc>
              </a:tr>
              <a:tr h="0">
                <a:tc>
                  <a:txBody>
                    <a:bodyPr/>
                    <a:lstStyle/>
                    <a:p>
                      <a:pPr indent="0" marL="0">
                        <a:buNone/>
                      </a:pPr>
                      <a:r>
                        <a:rPr lang="en-US" sz="1200" dirty="0">
                          <a:solidFill>
                            <a:srgbClr val="17334B"/>
                          </a:solidFill>
                          <a:latin typeface="Calibri" pitchFamily="34" charset="0"/>
                          <a:ea typeface="Calibri" pitchFamily="34" charset="-122"/>
                          <a:cs typeface="Calibri" pitchFamily="34" charset="-120"/>
                        </a:rPr>
                        <a:t>TCP / UDP</a:t>
                      </a:r>
                      <a:endParaRPr lang="en-US" sz="12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200" dirty="0">
                          <a:solidFill>
                            <a:srgbClr val="17334B"/>
                          </a:solidFill>
                          <a:latin typeface="Calibri" pitchFamily="34" charset="0"/>
                          <a:ea typeface="Calibri" pitchFamily="34" charset="-122"/>
                          <a:cs typeface="Calibri" pitchFamily="34" charset="-120"/>
                        </a:rPr>
                        <a:t>reliable, ordered delivery / fast, no re-sending</a:t>
                      </a:r>
                      <a:endParaRPr lang="en-US" sz="12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200" dirty="0">
                          <a:solidFill>
                            <a:srgbClr val="17334B"/>
                          </a:solidFill>
                          <a:latin typeface="Calibri" pitchFamily="34" charset="0"/>
                          <a:ea typeface="Calibri" pitchFamily="34" charset="-122"/>
                          <a:cs typeface="Calibri" pitchFamily="34" charset="-120"/>
                        </a:rPr>
                        <a:t>–</a:t>
                      </a:r>
                      <a:endParaRPr lang="en-US" sz="12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r>
              <a:tr h="0">
                <a:tc>
                  <a:txBody>
                    <a:bodyPr/>
                    <a:lstStyle/>
                    <a:p>
                      <a:pPr indent="0" marL="0">
                        <a:buNone/>
                      </a:pPr>
                      <a:r>
                        <a:rPr lang="en-US" sz="1200" dirty="0">
                          <a:solidFill>
                            <a:srgbClr val="17334B"/>
                          </a:solidFill>
                          <a:latin typeface="Calibri" pitchFamily="34" charset="0"/>
                          <a:ea typeface="Calibri" pitchFamily="34" charset="-122"/>
                          <a:cs typeface="Calibri" pitchFamily="34" charset="-120"/>
                        </a:rPr>
                        <a:t>IP</a:t>
                      </a:r>
                      <a:endParaRPr lang="en-US" sz="12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200" dirty="0">
                          <a:solidFill>
                            <a:srgbClr val="17334B"/>
                          </a:solidFill>
                          <a:latin typeface="Calibri" pitchFamily="34" charset="0"/>
                          <a:ea typeface="Calibri" pitchFamily="34" charset="-122"/>
                          <a:cs typeface="Calibri" pitchFamily="34" charset="-120"/>
                        </a:rPr>
                        <a:t>addressing and routing packets</a:t>
                      </a:r>
                      <a:endParaRPr lang="en-US" sz="12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200" dirty="0">
                          <a:solidFill>
                            <a:srgbClr val="17334B"/>
                          </a:solidFill>
                          <a:latin typeface="Calibri" pitchFamily="34" charset="0"/>
                          <a:ea typeface="Calibri" pitchFamily="34" charset="-122"/>
                          <a:cs typeface="Calibri" pitchFamily="34" charset="-120"/>
                        </a:rPr>
                        <a:t>–</a:t>
                      </a:r>
                      <a:endParaRPr lang="en-US" sz="12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r>
              <a:tr h="0">
                <a:tc>
                  <a:txBody>
                    <a:bodyPr/>
                    <a:lstStyle/>
                    <a:p>
                      <a:pPr indent="0" marL="0">
                        <a:buNone/>
                      </a:pPr>
                      <a:r>
                        <a:rPr lang="en-US" sz="1200" dirty="0">
                          <a:solidFill>
                            <a:srgbClr val="17334B"/>
                          </a:solidFill>
                          <a:latin typeface="Calibri" pitchFamily="34" charset="0"/>
                          <a:ea typeface="Calibri" pitchFamily="34" charset="-122"/>
                          <a:cs typeface="Calibri" pitchFamily="34" charset="-120"/>
                        </a:rPr>
                        <a:t>HTTP / HTTPS</a:t>
                      </a:r>
                      <a:endParaRPr lang="en-US" sz="12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200" dirty="0">
                          <a:solidFill>
                            <a:srgbClr val="17334B"/>
                          </a:solidFill>
                          <a:latin typeface="Calibri" pitchFamily="34" charset="0"/>
                          <a:ea typeface="Calibri" pitchFamily="34" charset="-122"/>
                          <a:cs typeface="Calibri" pitchFamily="34" charset="-120"/>
                        </a:rPr>
                        <a:t>web pages / encrypted with TLS</a:t>
                      </a:r>
                      <a:endParaRPr lang="en-US" sz="12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200" dirty="0">
                          <a:solidFill>
                            <a:srgbClr val="17334B"/>
                          </a:solidFill>
                          <a:latin typeface="Calibri" pitchFamily="34" charset="0"/>
                          <a:ea typeface="Calibri" pitchFamily="34" charset="-122"/>
                          <a:cs typeface="Calibri" pitchFamily="34" charset="-120"/>
                        </a:rPr>
                        <a:t>80 / 443</a:t>
                      </a:r>
                      <a:endParaRPr lang="en-US" sz="12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r>
              <a:tr h="0">
                <a:tc>
                  <a:txBody>
                    <a:bodyPr/>
                    <a:lstStyle/>
                    <a:p>
                      <a:pPr indent="0" marL="0">
                        <a:buNone/>
                      </a:pPr>
                      <a:r>
                        <a:rPr lang="en-US" sz="1200" dirty="0">
                          <a:solidFill>
                            <a:srgbClr val="17334B"/>
                          </a:solidFill>
                          <a:latin typeface="Calibri" pitchFamily="34" charset="0"/>
                          <a:ea typeface="Calibri" pitchFamily="34" charset="-122"/>
                          <a:cs typeface="Calibri" pitchFamily="34" charset="-120"/>
                        </a:rPr>
                        <a:t>FTP / SFTP</a:t>
                      </a:r>
                      <a:endParaRPr lang="en-US" sz="12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200" dirty="0">
                          <a:solidFill>
                            <a:srgbClr val="17334B"/>
                          </a:solidFill>
                          <a:latin typeface="Calibri" pitchFamily="34" charset="0"/>
                          <a:ea typeface="Calibri" pitchFamily="34" charset="-122"/>
                          <a:cs typeface="Calibri" pitchFamily="34" charset="-120"/>
                        </a:rPr>
                        <a:t>file transfer / secure file transfer</a:t>
                      </a:r>
                      <a:endParaRPr lang="en-US" sz="12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200" dirty="0">
                          <a:solidFill>
                            <a:srgbClr val="17334B"/>
                          </a:solidFill>
                          <a:latin typeface="Calibri" pitchFamily="34" charset="0"/>
                          <a:ea typeface="Calibri" pitchFamily="34" charset="-122"/>
                          <a:cs typeface="Calibri" pitchFamily="34" charset="-120"/>
                        </a:rPr>
                        <a:t>21 / 22</a:t>
                      </a:r>
                      <a:endParaRPr lang="en-US" sz="12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r>
              <a:tr h="0">
                <a:tc>
                  <a:txBody>
                    <a:bodyPr/>
                    <a:lstStyle/>
                    <a:p>
                      <a:pPr indent="0" marL="0">
                        <a:buNone/>
                      </a:pPr>
                      <a:r>
                        <a:rPr lang="en-US" sz="1200" dirty="0">
                          <a:solidFill>
                            <a:srgbClr val="17334B"/>
                          </a:solidFill>
                          <a:latin typeface="Calibri" pitchFamily="34" charset="0"/>
                          <a:ea typeface="Calibri" pitchFamily="34" charset="-122"/>
                          <a:cs typeface="Calibri" pitchFamily="34" charset="-120"/>
                        </a:rPr>
                        <a:t>SMTP · POP · IMAP</a:t>
                      </a:r>
                      <a:endParaRPr lang="en-US" sz="12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200" dirty="0">
                          <a:solidFill>
                            <a:srgbClr val="17334B"/>
                          </a:solidFill>
                          <a:latin typeface="Calibri" pitchFamily="34" charset="0"/>
                          <a:ea typeface="Calibri" pitchFamily="34" charset="-122"/>
                          <a:cs typeface="Calibri" pitchFamily="34" charset="-120"/>
                        </a:rPr>
                        <a:t>send mail · download mail · sync mail</a:t>
                      </a:r>
                      <a:endParaRPr lang="en-US" sz="12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200" dirty="0">
                          <a:solidFill>
                            <a:srgbClr val="17334B"/>
                          </a:solidFill>
                          <a:latin typeface="Calibri" pitchFamily="34" charset="0"/>
                          <a:ea typeface="Calibri" pitchFamily="34" charset="-122"/>
                          <a:cs typeface="Calibri" pitchFamily="34" charset="-120"/>
                        </a:rPr>
                        <a:t>25 · 110 · 143</a:t>
                      </a:r>
                      <a:endParaRPr lang="en-US" sz="12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r>
              <a:tr h="0">
                <a:tc>
                  <a:txBody>
                    <a:bodyPr/>
                    <a:lstStyle/>
                    <a:p>
                      <a:pPr indent="0" marL="0">
                        <a:buNone/>
                      </a:pPr>
                      <a:r>
                        <a:rPr lang="en-US" sz="1200" dirty="0">
                          <a:solidFill>
                            <a:srgbClr val="17334B"/>
                          </a:solidFill>
                          <a:latin typeface="Calibri" pitchFamily="34" charset="0"/>
                          <a:ea typeface="Calibri" pitchFamily="34" charset="-122"/>
                          <a:cs typeface="Calibri" pitchFamily="34" charset="-120"/>
                        </a:rPr>
                        <a:t>DHCP · DNS</a:t>
                      </a:r>
                      <a:endParaRPr lang="en-US" sz="12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200" dirty="0">
                          <a:solidFill>
                            <a:srgbClr val="17334B"/>
                          </a:solidFill>
                          <a:latin typeface="Calibri" pitchFamily="34" charset="0"/>
                          <a:ea typeface="Calibri" pitchFamily="34" charset="-122"/>
                          <a:cs typeface="Calibri" pitchFamily="34" charset="-120"/>
                        </a:rPr>
                        <a:t>automatic addresses · names to IP addresses</a:t>
                      </a:r>
                      <a:endParaRPr lang="en-US" sz="12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200" dirty="0">
                          <a:solidFill>
                            <a:srgbClr val="17334B"/>
                          </a:solidFill>
                          <a:latin typeface="Calibri" pitchFamily="34" charset="0"/>
                          <a:ea typeface="Calibri" pitchFamily="34" charset="-122"/>
                          <a:cs typeface="Calibri" pitchFamily="34" charset="-120"/>
                        </a:rPr>
                        <a:t>67/68 · 53</a:t>
                      </a:r>
                      <a:endParaRPr lang="en-US" sz="12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r>
              <a:tr h="0">
                <a:tc>
                  <a:txBody>
                    <a:bodyPr/>
                    <a:lstStyle/>
                    <a:p>
                      <a:pPr indent="0" marL="0">
                        <a:buNone/>
                      </a:pPr>
                      <a:r>
                        <a:rPr lang="en-US" sz="1200" dirty="0">
                          <a:solidFill>
                            <a:srgbClr val="17334B"/>
                          </a:solidFill>
                          <a:latin typeface="Calibri" pitchFamily="34" charset="0"/>
                          <a:ea typeface="Calibri" pitchFamily="34" charset="-122"/>
                          <a:cs typeface="Calibri" pitchFamily="34" charset="-120"/>
                        </a:rPr>
                        <a:t>RIP · OSPF</a:t>
                      </a:r>
                      <a:endParaRPr lang="en-US" sz="12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200" dirty="0">
                          <a:solidFill>
                            <a:srgbClr val="17334B"/>
                          </a:solidFill>
                          <a:latin typeface="Calibri" pitchFamily="34" charset="0"/>
                          <a:ea typeface="Calibri" pitchFamily="34" charset="-122"/>
                          <a:cs typeface="Calibri" pitchFamily="34" charset="-120"/>
                        </a:rPr>
                        <a:t>routing protocols: share routes between routers</a:t>
                      </a:r>
                      <a:endParaRPr lang="en-US" sz="12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c>
                  <a:txBody>
                    <a:bodyPr/>
                    <a:lstStyle/>
                    <a:p>
                      <a:pPr indent="0" marL="0">
                        <a:buNone/>
                      </a:pPr>
                      <a:r>
                        <a:rPr lang="en-US" sz="1200" dirty="0">
                          <a:solidFill>
                            <a:srgbClr val="17334B"/>
                          </a:solidFill>
                          <a:latin typeface="Calibri" pitchFamily="34" charset="0"/>
                          <a:ea typeface="Calibri" pitchFamily="34" charset="-122"/>
                          <a:cs typeface="Calibri" pitchFamily="34" charset="-120"/>
                        </a:rPr>
                        <a:t>–</a:t>
                      </a:r>
                      <a:endParaRPr lang="en-US" sz="1200" dirty="0">
                        <a:latin typeface="Calibri" charset="0"/>
                        <a:ea typeface="Calibri" charset="0"/>
                        <a:cs typeface="Calibri" charset="0"/>
                      </a:endParaRPr>
                    </a:p>
                  </a:txBody>
                  <a:tcPr marL="54864" marR="54864" marT="54864" marB="54864" anchor="t">
                    <a:lnL w="12700" cap="flat" cmpd="sng" algn="ctr">
                      <a:solidFill>
                        <a:srgbClr val="C9D7E3"/>
                      </a:solidFill>
                      <a:prstDash val="solid"/>
                      <a:round/>
                      <a:headEnd type="none" w="med" len="med"/>
                      <a:tailEnd type="none" w="med" len="med"/>
                    </a:lnL>
                    <a:lnR w="12700" cap="flat" cmpd="sng" algn="ctr">
                      <a:solidFill>
                        <a:srgbClr val="C9D7E3"/>
                      </a:solidFill>
                      <a:prstDash val="solid"/>
                      <a:round/>
                      <a:headEnd type="none" w="med" len="med"/>
                      <a:tailEnd type="none" w="med" len="med"/>
                    </a:lnR>
                    <a:lnT w="12700" cap="flat" cmpd="sng" algn="ctr">
                      <a:solidFill>
                        <a:srgbClr val="C9D7E3"/>
                      </a:solidFill>
                      <a:prstDash val="solid"/>
                      <a:round/>
                      <a:headEnd type="none" w="med" len="med"/>
                      <a:tailEnd type="none" w="med" len="med"/>
                    </a:lnT>
                    <a:lnB w="12700" cap="flat" cmpd="sng" algn="ctr">
                      <a:solidFill>
                        <a:srgbClr val="C9D7E3"/>
                      </a:solidFill>
                      <a:prstDash val="solid"/>
                      <a:round/>
                      <a:headEnd type="none" w="med" len="med"/>
                      <a:tailEnd type="none" w="med" len="med"/>
                    </a:lnB>
                    <a:solidFill>
                      <a:srgbClr val="FFFFFF"/>
                    </a:solidFill>
                  </a:tcPr>
                </a:tc>
              </a:tr>
            </a:tbl>
          </a:graphicData>
        </a:graphic>
      </p:graphicFrame>
      <p:pic>
        <p:nvPicPr>
          <p:cNvPr id="7" name="Image 0" descr="/private/tmp/claude-501/-Users-johnaikeremiokha-code-Claude-Project/bf844d04-1b41-4e28-bbaa-8211504dbf91/scratchpad/deck/figs7/how_dns_finds_the_ip_address_for_a_name.png">    </p:cNvPr>
          <p:cNvPicPr>
            <a:picLocks noChangeAspect="1"/>
          </p:cNvPicPr>
          <p:nvPr/>
        </p:nvPicPr>
        <p:blipFill>
          <a:blip r:embed="rId1"/>
          <a:stretch>
            <a:fillRect/>
          </a:stretch>
        </p:blipFill>
        <p:spPr>
          <a:xfrm>
            <a:off x="7589520" y="1691640"/>
            <a:ext cx="4050792" cy="1332497"/>
          </a:xfrm>
          <a:prstGeom prst="rect">
            <a:avLst/>
          </a:prstGeom>
        </p:spPr>
      </p:pic>
      <p:sp>
        <p:nvSpPr>
          <p:cNvPr id="8" name="Shape 4"/>
          <p:cNvSpPr/>
          <p:nvPr/>
        </p:nvSpPr>
        <p:spPr>
          <a:xfrm>
            <a:off x="7589520" y="3977640"/>
            <a:ext cx="4050792" cy="2011680"/>
          </a:xfrm>
          <a:prstGeom prst="roundRect">
            <a:avLst>
              <a:gd name="adj" fmla="val 4545"/>
            </a:avLst>
          </a:prstGeom>
          <a:solidFill>
            <a:srgbClr val="E6F4EE"/>
          </a:solidFill>
          <a:ln w="12700">
            <a:solidFill>
              <a:srgbClr val="E6F4EE"/>
            </a:solidFill>
            <a:prstDash val="solid"/>
          </a:ln>
        </p:spPr>
      </p:sp>
      <p:sp>
        <p:nvSpPr>
          <p:cNvPr id="9" name="Text 5"/>
          <p:cNvSpPr txBox="1"/>
          <p:nvPr/>
        </p:nvSpPr>
        <p:spPr>
          <a:xfrm>
            <a:off x="7754112" y="4087368"/>
            <a:ext cx="3721608" cy="1792224"/>
          </a:xfrm>
          <a:prstGeom prst="rect">
            <a:avLst/>
          </a:prstGeom>
          <a:noFill/>
          <a:ln/>
        </p:spPr>
        <p:txBody>
          <a:bodyPr wrap="square" lIns="0" tIns="0" rIns="0" bIns="0" rtlCol="0" anchor="t"/>
          <a:lstStyle/>
          <a:p>
            <a:pPr indent="0" marL="0">
              <a:spcAft>
                <a:spcPts val="400"/>
              </a:spcAft>
              <a:buNone/>
            </a:pPr>
            <a:r>
              <a:rPr lang="en-US" sz="1500" b="1" dirty="0">
                <a:solidFill>
                  <a:srgbClr val="2A7F62"/>
                </a:solidFill>
                <a:latin typeface="Calibri" pitchFamily="34" charset="0"/>
                <a:ea typeface="Calibri" pitchFamily="34" charset="-122"/>
                <a:cs typeface="Calibri" pitchFamily="34" charset="-120"/>
              </a:rPr>
              <a:t>Practicals</a:t>
            </a:r>
            <a:endParaRPr lang="en-US" sz="1500" dirty="0"/>
          </a:p>
          <a:p>
            <a:pPr indent="0" marL="0">
              <a:spcAft>
                <a:spcPts val="400"/>
              </a:spcAft>
              <a:buNone/>
            </a:pPr>
            <a:r>
              <a:rPr lang="en-US" sz="1300" dirty="0">
                <a:solidFill>
                  <a:srgbClr val="17334B"/>
                </a:solidFill>
                <a:latin typeface="Calibri" pitchFamily="34" charset="0"/>
                <a:ea typeface="Calibri" pitchFamily="34" charset="-122"/>
                <a:cs typeface="Calibri" pitchFamily="34" charset="-120"/>
              </a:rPr>
              <a:t>Practical 5: command-line tools (ipconfig, ping, arp, netstat, tracert). Practical 8: routing with RIP.</a:t>
            </a:r>
            <a:endParaRPr lang="en-US" sz="15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Shape 0"/>
          <p:cNvSpPr/>
          <p:nvPr/>
        </p:nvSpPr>
        <p:spPr>
          <a:xfrm>
            <a:off x="548640" y="164592"/>
            <a:ext cx="1188720" cy="310896"/>
          </a:xfrm>
          <a:prstGeom prst="roundRect">
            <a:avLst>
              <a:gd name="adj" fmla="val 23529"/>
            </a:avLst>
          </a:prstGeom>
          <a:solidFill>
            <a:srgbClr val="2A7F62"/>
          </a:solidFill>
          <a:ln w="12700">
            <a:solidFill>
              <a:srgbClr val="2A7F62"/>
            </a:solidFill>
            <a:prstDash val="solid"/>
          </a:ln>
        </p:spPr>
      </p:sp>
      <p:sp>
        <p:nvSpPr>
          <p:cNvPr id="3" name="Text 1"/>
          <p:cNvSpPr txBox="1"/>
          <p:nvPr/>
        </p:nvSpPr>
        <p:spPr>
          <a:xfrm>
            <a:off x="548640" y="164592"/>
            <a:ext cx="1188720"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7.3.11</a:t>
            </a:r>
            <a:endParaRPr lang="en-US" sz="1200" dirty="0"/>
          </a:p>
        </p:txBody>
      </p:sp>
      <p:sp>
        <p:nvSpPr>
          <p:cNvPr id="4" name="Text 2"/>
          <p:cNvSpPr txBox="1"/>
          <p:nvPr/>
        </p:nvSpPr>
        <p:spPr>
          <a:xfrm>
            <a:off x="548640" y="502920"/>
            <a:ext cx="11094415" cy="731520"/>
          </a:xfrm>
          <a:prstGeom prst="rect">
            <a:avLst/>
          </a:prstGeom>
          <a:noFill/>
          <a:ln/>
        </p:spPr>
        <p:txBody>
          <a:bodyPr wrap="square" lIns="0" tIns="0" rIns="0" bIns="0" rtlCol="0" anchor="ctr"/>
          <a:lstStyle/>
          <a:p>
            <a:pPr indent="0" marL="0">
              <a:buNone/>
            </a:pPr>
            <a:r>
              <a:rPr lang="en-US" sz="2800" b="1" dirty="0">
                <a:solidFill>
                  <a:srgbClr val="17334B"/>
                </a:solidFill>
                <a:latin typeface="Cambria" pitchFamily="34" charset="0"/>
                <a:ea typeface="Cambria" pitchFamily="34" charset="-122"/>
                <a:cs typeface="Cambria" pitchFamily="34" charset="-120"/>
              </a:rPr>
              <a:t>Bandwidth and latency</a:t>
            </a:r>
            <a:endParaRPr lang="en-US" sz="2800" dirty="0"/>
          </a:p>
        </p:txBody>
      </p:sp>
      <p:sp>
        <p:nvSpPr>
          <p:cNvPr id="5" name="Text 3"/>
          <p:cNvSpPr txBox="1"/>
          <p:nvPr/>
        </p:nvSpPr>
        <p:spPr>
          <a:xfrm>
            <a:off x="548640" y="1188720"/>
            <a:ext cx="4937760" cy="548640"/>
          </a:xfrm>
          <a:prstGeom prst="rect">
            <a:avLst/>
          </a:prstGeom>
          <a:noFill/>
          <a:ln/>
        </p:spPr>
        <p:txBody>
          <a:bodyPr wrap="square" lIns="0" tIns="0" rIns="0" bIns="0" rtlCol="0" anchor="t"/>
          <a:lstStyle/>
          <a:p>
            <a:pPr indent="0" marL="0">
              <a:buNone/>
            </a:pPr>
            <a:r>
              <a:rPr lang="en-US" sz="1400" i="1" dirty="0">
                <a:solidFill>
                  <a:srgbClr val="4F6577"/>
                </a:solidFill>
                <a:latin typeface="Calibri" pitchFamily="34" charset="0"/>
                <a:ea typeface="Calibri" pitchFamily="34" charset="-122"/>
                <a:cs typeface="Calibri" pitchFamily="34" charset="-120"/>
              </a:rPr>
              <a:t>Aim: explain bandwidth and latency and their effect on performance</a:t>
            </a:r>
            <a:endParaRPr lang="en-US" sz="1400" dirty="0"/>
          </a:p>
        </p:txBody>
      </p:sp>
      <p:sp>
        <p:nvSpPr>
          <p:cNvPr id="6" name="Text 4"/>
          <p:cNvSpPr txBox="1"/>
          <p:nvPr/>
        </p:nvSpPr>
        <p:spPr>
          <a:xfrm>
            <a:off x="548640" y="1783080"/>
            <a:ext cx="4846320" cy="3108960"/>
          </a:xfrm>
          <a:prstGeom prst="rect">
            <a:avLst/>
          </a:prstGeom>
          <a:noFill/>
          <a:ln/>
        </p:spPr>
        <p:txBody>
          <a:bodyPr wrap="square" lIns="635" tIns="635" rIns="635" bIns="635" rtlCol="0" anchor="t"/>
          <a:lstStyle/>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Bandwidth: maximum data rate (Mbps)</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Latency: delay (ms); jitter: variation</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Throughput: what you actually get</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Real-time services need low latency</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Time = size ÷ speed (same units)</a:t>
            </a:r>
            <a:endParaRPr lang="en-US" sz="1600" dirty="0"/>
          </a:p>
        </p:txBody>
      </p:sp>
      <p:pic>
        <p:nvPicPr>
          <p:cNvPr id="7" name="Image 0" descr="/private/tmp/claude-501/-Users-johnaikeremiokha-code-Claude-Project/bf844d04-1b41-4e28-bbaa-8211504dbf91/scratchpad/deck/figs7/bandwidth_and_latency_as_a_pipe.png">    </p:cNvPr>
          <p:cNvPicPr>
            <a:picLocks noChangeAspect="1"/>
          </p:cNvPicPr>
          <p:nvPr/>
        </p:nvPicPr>
        <p:blipFill>
          <a:blip r:embed="rId1"/>
          <a:stretch>
            <a:fillRect/>
          </a:stretch>
        </p:blipFill>
        <p:spPr>
          <a:xfrm>
            <a:off x="5715000" y="1188720"/>
            <a:ext cx="5925312" cy="1793187"/>
          </a:xfrm>
          <a:prstGeom prst="rect">
            <a:avLst/>
          </a:prstGeom>
        </p:spPr>
      </p:pic>
      <p:sp>
        <p:nvSpPr>
          <p:cNvPr id="8" name="Shape 5"/>
          <p:cNvSpPr/>
          <p:nvPr/>
        </p:nvSpPr>
        <p:spPr>
          <a:xfrm>
            <a:off x="548640" y="5074920"/>
            <a:ext cx="3515258" cy="1234440"/>
          </a:xfrm>
          <a:prstGeom prst="roundRect">
            <a:avLst>
              <a:gd name="adj" fmla="val 7407"/>
            </a:avLst>
          </a:prstGeom>
          <a:solidFill>
            <a:srgbClr val="EAF2F9"/>
          </a:solidFill>
          <a:ln w="12700">
            <a:solidFill>
              <a:srgbClr val="EAF2F9"/>
            </a:solidFill>
            <a:prstDash val="solid"/>
          </a:ln>
        </p:spPr>
      </p:sp>
      <p:sp>
        <p:nvSpPr>
          <p:cNvPr id="9" name="Text 6"/>
          <p:cNvSpPr txBox="1"/>
          <p:nvPr/>
        </p:nvSpPr>
        <p:spPr>
          <a:xfrm>
            <a:off x="713232"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4304A"/>
                </a:solidFill>
                <a:latin typeface="Calibri" pitchFamily="34" charset="0"/>
                <a:ea typeface="Calibri" pitchFamily="34" charset="-122"/>
                <a:cs typeface="Calibri" pitchFamily="34" charset="-120"/>
              </a:rPr>
              <a:t>Starter</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Why does an online game lag with fast broadband?</a:t>
            </a:r>
            <a:endParaRPr lang="en-US" sz="1400" dirty="0"/>
          </a:p>
        </p:txBody>
      </p:sp>
      <p:sp>
        <p:nvSpPr>
          <p:cNvPr id="10" name="Shape 7"/>
          <p:cNvSpPr/>
          <p:nvPr/>
        </p:nvSpPr>
        <p:spPr>
          <a:xfrm>
            <a:off x="4338218" y="5074920"/>
            <a:ext cx="3515258" cy="1234440"/>
          </a:xfrm>
          <a:prstGeom prst="roundRect">
            <a:avLst>
              <a:gd name="adj" fmla="val 7407"/>
            </a:avLst>
          </a:prstGeom>
          <a:solidFill>
            <a:srgbClr val="E6F4EE"/>
          </a:solidFill>
          <a:ln w="12700">
            <a:solidFill>
              <a:srgbClr val="E6F4EE"/>
            </a:solidFill>
            <a:prstDash val="solid"/>
          </a:ln>
        </p:spPr>
      </p:sp>
      <p:sp>
        <p:nvSpPr>
          <p:cNvPr id="11" name="Text 8"/>
          <p:cNvSpPr txBox="1"/>
          <p:nvPr/>
        </p:nvSpPr>
        <p:spPr>
          <a:xfrm>
            <a:off x="4502810"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4304A"/>
                </a:solidFill>
                <a:latin typeface="Calibri" pitchFamily="34" charset="0"/>
                <a:ea typeface="Calibri" pitchFamily="34" charset="-122"/>
                <a:cs typeface="Calibri" pitchFamily="34" charset="-120"/>
              </a:rPr>
              <a:t>Task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Workbook N8: download-time calculations.</a:t>
            </a:r>
            <a:endParaRPr lang="en-US" sz="1400" dirty="0"/>
          </a:p>
        </p:txBody>
      </p:sp>
      <p:sp>
        <p:nvSpPr>
          <p:cNvPr id="12" name="Shape 9"/>
          <p:cNvSpPr/>
          <p:nvPr/>
        </p:nvSpPr>
        <p:spPr>
          <a:xfrm>
            <a:off x="8127797" y="5074920"/>
            <a:ext cx="3515258" cy="1234440"/>
          </a:xfrm>
          <a:prstGeom prst="roundRect">
            <a:avLst>
              <a:gd name="adj" fmla="val 7407"/>
            </a:avLst>
          </a:prstGeom>
          <a:solidFill>
            <a:srgbClr val="FDF1E7"/>
          </a:solidFill>
          <a:ln w="12700">
            <a:solidFill>
              <a:srgbClr val="FDF1E7"/>
            </a:solidFill>
            <a:prstDash val="solid"/>
          </a:ln>
        </p:spPr>
      </p:sp>
      <p:sp>
        <p:nvSpPr>
          <p:cNvPr id="13" name="Text 10"/>
          <p:cNvSpPr txBox="1"/>
          <p:nvPr/>
        </p:nvSpPr>
        <p:spPr>
          <a:xfrm>
            <a:off x="8292389"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4304A"/>
                </a:solidFill>
                <a:latin typeface="Calibri" pitchFamily="34" charset="0"/>
                <a:ea typeface="Calibri" pitchFamily="34" charset="-122"/>
                <a:cs typeface="Calibri" pitchFamily="34" charset="-120"/>
              </a:rPr>
              <a:t>Check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Quiz 4c.</a:t>
            </a:r>
            <a:endParaRPr lang="en-US" sz="14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14304A"/>
        </a:solidFill>
      </p:bgPr>
    </p:bg>
    <p:spTree>
      <p:nvGrpSpPr>
        <p:cNvPr id="1" name=""/>
        <p:cNvGrpSpPr/>
        <p:nvPr/>
      </p:nvGrpSpPr>
      <p:grpSpPr>
        <a:xfrm>
          <a:off x="0" y="0"/>
          <a:ext cx="0" cy="0"/>
          <a:chOff x="0" y="0"/>
          <a:chExt cx="0" cy="0"/>
        </a:xfrm>
      </p:grpSpPr>
      <p:sp>
        <p:nvSpPr>
          <p:cNvPr id="2" name="Text 0"/>
          <p:cNvSpPr txBox="1"/>
          <p:nvPr/>
        </p:nvSpPr>
        <p:spPr>
          <a:xfrm>
            <a:off x="548640" y="2103120"/>
            <a:ext cx="11094415" cy="1097280"/>
          </a:xfrm>
          <a:prstGeom prst="rect">
            <a:avLst/>
          </a:prstGeom>
          <a:noFill/>
          <a:ln/>
        </p:spPr>
        <p:txBody>
          <a:bodyPr wrap="square" lIns="0" tIns="0" rIns="0" bIns="0" rtlCol="0" anchor="ctr"/>
          <a:lstStyle/>
          <a:p>
            <a:pPr indent="0" marL="0">
              <a:buNone/>
            </a:pPr>
            <a:r>
              <a:rPr lang="en-US" sz="4400" b="1" dirty="0">
                <a:solidFill>
                  <a:srgbClr val="FFFFFF"/>
                </a:solidFill>
                <a:latin typeface="Cambria" pitchFamily="34" charset="0"/>
                <a:ea typeface="Cambria" pitchFamily="34" charset="-122"/>
                <a:cs typeface="Cambria" pitchFamily="34" charset="-120"/>
              </a:rPr>
              <a:t>7.4 Virtual · 7.5 Cloud · 7.6 Resilience</a:t>
            </a:r>
            <a:endParaRPr lang="en-US" sz="4400" dirty="0"/>
          </a:p>
        </p:txBody>
      </p:sp>
      <p:sp>
        <p:nvSpPr>
          <p:cNvPr id="3" name="Text 1"/>
          <p:cNvSpPr txBox="1"/>
          <p:nvPr/>
        </p:nvSpPr>
        <p:spPr>
          <a:xfrm>
            <a:off x="548640" y="3291840"/>
            <a:ext cx="11094415" cy="914400"/>
          </a:xfrm>
          <a:prstGeom prst="rect">
            <a:avLst/>
          </a:prstGeom>
          <a:noFill/>
          <a:ln/>
        </p:spPr>
        <p:txBody>
          <a:bodyPr wrap="square" lIns="0" tIns="0" rIns="0" bIns="0" rtlCol="0" anchor="ctr"/>
          <a:lstStyle/>
          <a:p>
            <a:pPr indent="0" marL="0">
              <a:buNone/>
            </a:pPr>
            <a:r>
              <a:rPr lang="en-US" sz="2000" dirty="0">
                <a:solidFill>
                  <a:srgbClr val="CADCFC"/>
                </a:solidFill>
                <a:latin typeface="Calibri" pitchFamily="34" charset="0"/>
                <a:ea typeface="Calibri" pitchFamily="34" charset="-122"/>
                <a:cs typeface="Calibri" pitchFamily="34" charset="-120"/>
              </a:rPr>
              <a:t>Virtual machines and hypervisors · cloud types and delivery models · keeping digital environments working</a:t>
            </a:r>
            <a:endParaRPr lang="en-US" sz="20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Shape 0"/>
          <p:cNvSpPr/>
          <p:nvPr/>
        </p:nvSpPr>
        <p:spPr>
          <a:xfrm>
            <a:off x="548640" y="164592"/>
            <a:ext cx="1188720" cy="310896"/>
          </a:xfrm>
          <a:prstGeom prst="roundRect">
            <a:avLst>
              <a:gd name="adj" fmla="val 23529"/>
            </a:avLst>
          </a:prstGeom>
          <a:solidFill>
            <a:srgbClr val="2A7F62"/>
          </a:solidFill>
          <a:ln w="12700">
            <a:solidFill>
              <a:srgbClr val="2A7F62"/>
            </a:solidFill>
            <a:prstDash val="solid"/>
          </a:ln>
        </p:spPr>
      </p:sp>
      <p:sp>
        <p:nvSpPr>
          <p:cNvPr id="3" name="Text 1"/>
          <p:cNvSpPr txBox="1"/>
          <p:nvPr/>
        </p:nvSpPr>
        <p:spPr>
          <a:xfrm>
            <a:off x="548640" y="164592"/>
            <a:ext cx="1188720"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7.4</a:t>
            </a:r>
            <a:endParaRPr lang="en-US" sz="1200" dirty="0"/>
          </a:p>
        </p:txBody>
      </p:sp>
      <p:sp>
        <p:nvSpPr>
          <p:cNvPr id="4" name="Text 2"/>
          <p:cNvSpPr txBox="1"/>
          <p:nvPr/>
        </p:nvSpPr>
        <p:spPr>
          <a:xfrm>
            <a:off x="548640" y="502920"/>
            <a:ext cx="11094415" cy="731520"/>
          </a:xfrm>
          <a:prstGeom prst="rect">
            <a:avLst/>
          </a:prstGeom>
          <a:noFill/>
          <a:ln/>
        </p:spPr>
        <p:txBody>
          <a:bodyPr wrap="square" lIns="0" tIns="0" rIns="0" bIns="0" rtlCol="0" anchor="ctr"/>
          <a:lstStyle/>
          <a:p>
            <a:pPr indent="0" marL="0">
              <a:buNone/>
            </a:pPr>
            <a:r>
              <a:rPr lang="en-US" sz="2800" b="1" dirty="0">
                <a:solidFill>
                  <a:srgbClr val="17334B"/>
                </a:solidFill>
                <a:latin typeface="Cambria" pitchFamily="34" charset="0"/>
                <a:ea typeface="Cambria" pitchFamily="34" charset="-122"/>
                <a:cs typeface="Cambria" pitchFamily="34" charset="-120"/>
              </a:rPr>
              <a:t>Virtual environments</a:t>
            </a:r>
            <a:endParaRPr lang="en-US" sz="2800" dirty="0"/>
          </a:p>
        </p:txBody>
      </p:sp>
      <p:sp>
        <p:nvSpPr>
          <p:cNvPr id="5" name="Text 3"/>
          <p:cNvSpPr txBox="1"/>
          <p:nvPr/>
        </p:nvSpPr>
        <p:spPr>
          <a:xfrm>
            <a:off x="548640" y="1188720"/>
            <a:ext cx="4937760" cy="548640"/>
          </a:xfrm>
          <a:prstGeom prst="rect">
            <a:avLst/>
          </a:prstGeom>
          <a:noFill/>
          <a:ln/>
        </p:spPr>
        <p:txBody>
          <a:bodyPr wrap="square" lIns="0" tIns="0" rIns="0" bIns="0" rtlCol="0" anchor="t"/>
          <a:lstStyle/>
          <a:p>
            <a:pPr indent="0" marL="0">
              <a:buNone/>
            </a:pPr>
            <a:r>
              <a:rPr lang="en-US" sz="1400" i="1" dirty="0">
                <a:solidFill>
                  <a:srgbClr val="4F6577"/>
                </a:solidFill>
                <a:latin typeface="Calibri" pitchFamily="34" charset="0"/>
                <a:ea typeface="Calibri" pitchFamily="34" charset="-122"/>
                <a:cs typeface="Calibri" pitchFamily="34" charset="-120"/>
              </a:rPr>
              <a:t>Aim: explain VMs, hypervisors, key features, benefits and drawbacks</a:t>
            </a:r>
            <a:endParaRPr lang="en-US" sz="1400" dirty="0"/>
          </a:p>
        </p:txBody>
      </p:sp>
      <p:sp>
        <p:nvSpPr>
          <p:cNvPr id="6" name="Text 4"/>
          <p:cNvSpPr txBox="1"/>
          <p:nvPr/>
        </p:nvSpPr>
        <p:spPr>
          <a:xfrm>
            <a:off x="548640" y="1783080"/>
            <a:ext cx="4846320" cy="3108960"/>
          </a:xfrm>
          <a:prstGeom prst="rect">
            <a:avLst/>
          </a:prstGeom>
          <a:noFill/>
          <a:ln/>
        </p:spPr>
        <p:txBody>
          <a:bodyPr wrap="square" lIns="635" tIns="635" rIns="635" bIns="635" rtlCol="0" anchor="t"/>
          <a:lstStyle/>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VM clients and servers; virtual switches and routers</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Type 1 (bare metal) vs type 2 (hosted)</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Features: security, managed execution, sharing, aggregation, emulation, isolation, portability</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Benefits vs drawbacks (host load, slower, misleading performance)</a:t>
            </a:r>
            <a:endParaRPr lang="en-US" sz="1600" dirty="0"/>
          </a:p>
        </p:txBody>
      </p:sp>
      <p:pic>
        <p:nvPicPr>
          <p:cNvPr id="7" name="Image 0" descr="/private/tmp/claude-501/-Users-johnaikeremiokha-code-Claude-Project/bf844d04-1b41-4e28-bbaa-8211504dbf91/scratchpad/deck/figs7/type_1_and_type_2_hypervisors.png">    </p:cNvPr>
          <p:cNvPicPr>
            <a:picLocks noChangeAspect="1"/>
          </p:cNvPicPr>
          <p:nvPr/>
        </p:nvPicPr>
        <p:blipFill>
          <a:blip r:embed="rId1"/>
          <a:stretch>
            <a:fillRect/>
          </a:stretch>
        </p:blipFill>
        <p:spPr>
          <a:xfrm>
            <a:off x="5937973" y="1188720"/>
            <a:ext cx="5479366" cy="1874520"/>
          </a:xfrm>
          <a:prstGeom prst="rect">
            <a:avLst/>
          </a:prstGeom>
        </p:spPr>
      </p:pic>
      <p:pic>
        <p:nvPicPr>
          <p:cNvPr id="8" name="Image 1" descr="/private/tmp/claude-501/-Users-johnaikeremiokha-code-Claude-Project/bf844d04-1b41-4e28-bbaa-8211504dbf91/scratchpad/deck/figs7/virtual_clients_switch_and_router_inside.png">    </p:cNvPr>
          <p:cNvPicPr>
            <a:picLocks noChangeAspect="1"/>
          </p:cNvPicPr>
          <p:nvPr/>
        </p:nvPicPr>
        <p:blipFill>
          <a:blip r:embed="rId2"/>
          <a:stretch>
            <a:fillRect/>
          </a:stretch>
        </p:blipFill>
        <p:spPr>
          <a:xfrm>
            <a:off x="6028182" y="3172968"/>
            <a:ext cx="5298948" cy="1673352"/>
          </a:xfrm>
          <a:prstGeom prst="rect">
            <a:avLst/>
          </a:prstGeom>
        </p:spPr>
      </p:pic>
      <p:sp>
        <p:nvSpPr>
          <p:cNvPr id="9" name="Shape 5"/>
          <p:cNvSpPr/>
          <p:nvPr/>
        </p:nvSpPr>
        <p:spPr>
          <a:xfrm>
            <a:off x="548640" y="5074920"/>
            <a:ext cx="3515258" cy="1234440"/>
          </a:xfrm>
          <a:prstGeom prst="roundRect">
            <a:avLst>
              <a:gd name="adj" fmla="val 7407"/>
            </a:avLst>
          </a:prstGeom>
          <a:solidFill>
            <a:srgbClr val="EAF2F9"/>
          </a:solidFill>
          <a:ln w="12700">
            <a:solidFill>
              <a:srgbClr val="EAF2F9"/>
            </a:solidFill>
            <a:prstDash val="solid"/>
          </a:ln>
        </p:spPr>
      </p:sp>
      <p:sp>
        <p:nvSpPr>
          <p:cNvPr id="10" name="Text 6"/>
          <p:cNvSpPr txBox="1"/>
          <p:nvPr/>
        </p:nvSpPr>
        <p:spPr>
          <a:xfrm>
            <a:off x="713232"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4304A"/>
                </a:solidFill>
                <a:latin typeface="Calibri" pitchFamily="34" charset="0"/>
                <a:ea typeface="Calibri" pitchFamily="34" charset="-122"/>
                <a:cs typeface="Calibri" pitchFamily="34" charset="-120"/>
              </a:rPr>
              <a:t>Practical</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Practical 9: create a VM and restore a snapshot.</a:t>
            </a:r>
            <a:endParaRPr lang="en-US" sz="1400" dirty="0"/>
          </a:p>
        </p:txBody>
      </p:sp>
      <p:sp>
        <p:nvSpPr>
          <p:cNvPr id="11" name="Shape 7"/>
          <p:cNvSpPr/>
          <p:nvPr/>
        </p:nvSpPr>
        <p:spPr>
          <a:xfrm>
            <a:off x="4338218" y="5074920"/>
            <a:ext cx="3515258" cy="1234440"/>
          </a:xfrm>
          <a:prstGeom prst="roundRect">
            <a:avLst>
              <a:gd name="adj" fmla="val 7407"/>
            </a:avLst>
          </a:prstGeom>
          <a:solidFill>
            <a:srgbClr val="E6F4EE"/>
          </a:solidFill>
          <a:ln w="12700">
            <a:solidFill>
              <a:srgbClr val="E6F4EE"/>
            </a:solidFill>
            <a:prstDash val="solid"/>
          </a:ln>
        </p:spPr>
      </p:sp>
      <p:sp>
        <p:nvSpPr>
          <p:cNvPr id="12" name="Text 8"/>
          <p:cNvSpPr txBox="1"/>
          <p:nvPr/>
        </p:nvSpPr>
        <p:spPr>
          <a:xfrm>
            <a:off x="4502810"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4304A"/>
                </a:solidFill>
                <a:latin typeface="Calibri" pitchFamily="34" charset="0"/>
                <a:ea typeface="Calibri" pitchFamily="34" charset="-122"/>
                <a:cs typeface="Calibri" pitchFamily="34" charset="-120"/>
              </a:rPr>
              <a:t>Task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Workbook V1.</a:t>
            </a:r>
            <a:endParaRPr lang="en-US" sz="1400" dirty="0"/>
          </a:p>
        </p:txBody>
      </p:sp>
      <p:sp>
        <p:nvSpPr>
          <p:cNvPr id="13" name="Shape 9"/>
          <p:cNvSpPr/>
          <p:nvPr/>
        </p:nvSpPr>
        <p:spPr>
          <a:xfrm>
            <a:off x="8127797" y="5074920"/>
            <a:ext cx="3515258" cy="1234440"/>
          </a:xfrm>
          <a:prstGeom prst="roundRect">
            <a:avLst>
              <a:gd name="adj" fmla="val 7407"/>
            </a:avLst>
          </a:prstGeom>
          <a:solidFill>
            <a:srgbClr val="FDF1E7"/>
          </a:solidFill>
          <a:ln w="12700">
            <a:solidFill>
              <a:srgbClr val="FDF1E7"/>
            </a:solidFill>
            <a:prstDash val="solid"/>
          </a:ln>
        </p:spPr>
      </p:sp>
      <p:sp>
        <p:nvSpPr>
          <p:cNvPr id="14" name="Text 10"/>
          <p:cNvSpPr txBox="1"/>
          <p:nvPr/>
        </p:nvSpPr>
        <p:spPr>
          <a:xfrm>
            <a:off x="8292389"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4304A"/>
                </a:solidFill>
                <a:latin typeface="Calibri" pitchFamily="34" charset="0"/>
                <a:ea typeface="Calibri" pitchFamily="34" charset="-122"/>
                <a:cs typeface="Calibri" pitchFamily="34" charset="-120"/>
              </a:rPr>
              <a:t>Check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Quiz 5a.</a:t>
            </a:r>
            <a:endParaRPr lang="en-US" sz="14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Shape 0"/>
          <p:cNvSpPr/>
          <p:nvPr/>
        </p:nvSpPr>
        <p:spPr>
          <a:xfrm>
            <a:off x="548640" y="164592"/>
            <a:ext cx="1188720" cy="310896"/>
          </a:xfrm>
          <a:prstGeom prst="roundRect">
            <a:avLst>
              <a:gd name="adj" fmla="val 23529"/>
            </a:avLst>
          </a:prstGeom>
          <a:solidFill>
            <a:srgbClr val="2A7F62"/>
          </a:solidFill>
          <a:ln w="12700">
            <a:solidFill>
              <a:srgbClr val="2A7F62"/>
            </a:solidFill>
            <a:prstDash val="solid"/>
          </a:ln>
        </p:spPr>
      </p:sp>
      <p:sp>
        <p:nvSpPr>
          <p:cNvPr id="3" name="Text 1"/>
          <p:cNvSpPr txBox="1"/>
          <p:nvPr/>
        </p:nvSpPr>
        <p:spPr>
          <a:xfrm>
            <a:off x="548640" y="164592"/>
            <a:ext cx="1188720"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7.5</a:t>
            </a:r>
            <a:endParaRPr lang="en-US" sz="1200" dirty="0"/>
          </a:p>
        </p:txBody>
      </p:sp>
      <p:sp>
        <p:nvSpPr>
          <p:cNvPr id="4" name="Text 2"/>
          <p:cNvSpPr txBox="1"/>
          <p:nvPr/>
        </p:nvSpPr>
        <p:spPr>
          <a:xfrm>
            <a:off x="548640" y="502920"/>
            <a:ext cx="11094415" cy="731520"/>
          </a:xfrm>
          <a:prstGeom prst="rect">
            <a:avLst/>
          </a:prstGeom>
          <a:noFill/>
          <a:ln/>
        </p:spPr>
        <p:txBody>
          <a:bodyPr wrap="square" lIns="0" tIns="0" rIns="0" bIns="0" rtlCol="0" anchor="ctr"/>
          <a:lstStyle/>
          <a:p>
            <a:pPr indent="0" marL="0">
              <a:buNone/>
            </a:pPr>
            <a:r>
              <a:rPr lang="en-US" sz="2800" b="1" dirty="0">
                <a:solidFill>
                  <a:srgbClr val="17334B"/>
                </a:solidFill>
                <a:latin typeface="Cambria" pitchFamily="34" charset="0"/>
                <a:ea typeface="Cambria" pitchFamily="34" charset="-122"/>
                <a:cs typeface="Cambria" pitchFamily="34" charset="-120"/>
              </a:rPr>
              <a:t>Cloud environments</a:t>
            </a:r>
            <a:endParaRPr lang="en-US" sz="2800" dirty="0"/>
          </a:p>
        </p:txBody>
      </p:sp>
      <p:sp>
        <p:nvSpPr>
          <p:cNvPr id="5" name="Text 3"/>
          <p:cNvSpPr txBox="1"/>
          <p:nvPr/>
        </p:nvSpPr>
        <p:spPr>
          <a:xfrm>
            <a:off x="548640" y="1188720"/>
            <a:ext cx="11094415" cy="365760"/>
          </a:xfrm>
          <a:prstGeom prst="rect">
            <a:avLst/>
          </a:prstGeom>
          <a:noFill/>
          <a:ln/>
        </p:spPr>
        <p:txBody>
          <a:bodyPr wrap="square" lIns="0" tIns="0" rIns="0" bIns="0" rtlCol="0" anchor="ctr"/>
          <a:lstStyle/>
          <a:p>
            <a:pPr indent="0" marL="0">
              <a:buNone/>
            </a:pPr>
            <a:r>
              <a:rPr lang="en-US" sz="1500" i="1" dirty="0">
                <a:solidFill>
                  <a:srgbClr val="4F6577"/>
                </a:solidFill>
                <a:latin typeface="Calibri" pitchFamily="34" charset="0"/>
                <a:ea typeface="Calibri" pitchFamily="34" charset="-122"/>
                <a:cs typeface="Calibri" pitchFamily="34" charset="-120"/>
              </a:rPr>
              <a:t>Aim: compare private and public clouds, explain the benefits, and the IaaS, PaaS, SaaS responsibility split</a:t>
            </a:r>
            <a:endParaRPr lang="en-US" sz="1500" dirty="0"/>
          </a:p>
        </p:txBody>
      </p:sp>
      <p:pic>
        <p:nvPicPr>
          <p:cNvPr id="6" name="Image 0" descr="/private/tmp/claude-501/-Users-johnaikeremiokha-code-Claude-Project/bf844d04-1b41-4e28-bbaa-8211504dbf91/scratchpad/deck/figs7/who_manages_what_in_iaas_paas_and_saas.png">    </p:cNvPr>
          <p:cNvPicPr>
            <a:picLocks noChangeAspect="1"/>
          </p:cNvPicPr>
          <p:nvPr/>
        </p:nvPicPr>
        <p:blipFill>
          <a:blip r:embed="rId1"/>
          <a:stretch>
            <a:fillRect/>
          </a:stretch>
        </p:blipFill>
        <p:spPr>
          <a:xfrm>
            <a:off x="2099920" y="1645920"/>
            <a:ext cx="7991856" cy="3154680"/>
          </a:xfrm>
          <a:prstGeom prst="rect">
            <a:avLst/>
          </a:prstGeom>
        </p:spPr>
      </p:pic>
      <p:sp>
        <p:nvSpPr>
          <p:cNvPr id="7" name="Shape 4"/>
          <p:cNvSpPr/>
          <p:nvPr/>
        </p:nvSpPr>
        <p:spPr>
          <a:xfrm>
            <a:off x="548640" y="4983480"/>
            <a:ext cx="3515258" cy="1234440"/>
          </a:xfrm>
          <a:prstGeom prst="roundRect">
            <a:avLst>
              <a:gd name="adj" fmla="val 7407"/>
            </a:avLst>
          </a:prstGeom>
          <a:solidFill>
            <a:srgbClr val="EAF2F9"/>
          </a:solidFill>
          <a:ln w="12700">
            <a:solidFill>
              <a:srgbClr val="EAF2F9"/>
            </a:solidFill>
            <a:prstDash val="solid"/>
          </a:ln>
        </p:spPr>
      </p:sp>
      <p:sp>
        <p:nvSpPr>
          <p:cNvPr id="8" name="Text 5"/>
          <p:cNvSpPr txBox="1"/>
          <p:nvPr/>
        </p:nvSpPr>
        <p:spPr>
          <a:xfrm>
            <a:off x="713232" y="509320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4304A"/>
                </a:solidFill>
                <a:latin typeface="Calibri" pitchFamily="34" charset="0"/>
                <a:ea typeface="Calibri" pitchFamily="34" charset="-122"/>
                <a:cs typeface="Calibri" pitchFamily="34" charset="-120"/>
              </a:rPr>
              <a:t>Starter</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Which cloud services have you used today?</a:t>
            </a:r>
            <a:endParaRPr lang="en-US" sz="1400" dirty="0"/>
          </a:p>
        </p:txBody>
      </p:sp>
      <p:sp>
        <p:nvSpPr>
          <p:cNvPr id="9" name="Shape 6"/>
          <p:cNvSpPr/>
          <p:nvPr/>
        </p:nvSpPr>
        <p:spPr>
          <a:xfrm>
            <a:off x="4338218" y="4983480"/>
            <a:ext cx="3515258" cy="1234440"/>
          </a:xfrm>
          <a:prstGeom prst="roundRect">
            <a:avLst>
              <a:gd name="adj" fmla="val 7407"/>
            </a:avLst>
          </a:prstGeom>
          <a:solidFill>
            <a:srgbClr val="E6F4EE"/>
          </a:solidFill>
          <a:ln w="12700">
            <a:solidFill>
              <a:srgbClr val="E6F4EE"/>
            </a:solidFill>
            <a:prstDash val="solid"/>
          </a:ln>
        </p:spPr>
      </p:sp>
      <p:sp>
        <p:nvSpPr>
          <p:cNvPr id="10" name="Text 7"/>
          <p:cNvSpPr txBox="1"/>
          <p:nvPr/>
        </p:nvSpPr>
        <p:spPr>
          <a:xfrm>
            <a:off x="4502810" y="509320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4304A"/>
                </a:solidFill>
                <a:latin typeface="Calibri" pitchFamily="34" charset="0"/>
                <a:ea typeface="Calibri" pitchFamily="34" charset="-122"/>
                <a:cs typeface="Calibri" pitchFamily="34" charset="-120"/>
              </a:rPr>
              <a:t>Practical</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Practical 10: responsibility card sort; API demo with Postman.</a:t>
            </a:r>
            <a:endParaRPr lang="en-US" sz="1400" dirty="0"/>
          </a:p>
        </p:txBody>
      </p:sp>
      <p:sp>
        <p:nvSpPr>
          <p:cNvPr id="11" name="Shape 8"/>
          <p:cNvSpPr/>
          <p:nvPr/>
        </p:nvSpPr>
        <p:spPr>
          <a:xfrm>
            <a:off x="8127797" y="4983480"/>
            <a:ext cx="3515258" cy="1234440"/>
          </a:xfrm>
          <a:prstGeom prst="roundRect">
            <a:avLst>
              <a:gd name="adj" fmla="val 7407"/>
            </a:avLst>
          </a:prstGeom>
          <a:solidFill>
            <a:srgbClr val="FDF1E7"/>
          </a:solidFill>
          <a:ln w="12700">
            <a:solidFill>
              <a:srgbClr val="FDF1E7"/>
            </a:solidFill>
            <a:prstDash val="solid"/>
          </a:ln>
        </p:spPr>
      </p:sp>
      <p:sp>
        <p:nvSpPr>
          <p:cNvPr id="12" name="Text 9"/>
          <p:cNvSpPr txBox="1"/>
          <p:nvPr/>
        </p:nvSpPr>
        <p:spPr>
          <a:xfrm>
            <a:off x="8292389" y="509320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4304A"/>
                </a:solidFill>
                <a:latin typeface="Calibri" pitchFamily="34" charset="0"/>
                <a:ea typeface="Calibri" pitchFamily="34" charset="-122"/>
                <a:cs typeface="Calibri" pitchFamily="34" charset="-120"/>
              </a:rPr>
              <a:t>Check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Quiz 5b and Exam practice 2, question 2.</a:t>
            </a:r>
            <a:endParaRPr lang="en-US" sz="14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Shape 0"/>
          <p:cNvSpPr/>
          <p:nvPr/>
        </p:nvSpPr>
        <p:spPr>
          <a:xfrm>
            <a:off x="548640" y="164592"/>
            <a:ext cx="1188720" cy="310896"/>
          </a:xfrm>
          <a:prstGeom prst="roundRect">
            <a:avLst>
              <a:gd name="adj" fmla="val 23529"/>
            </a:avLst>
          </a:prstGeom>
          <a:solidFill>
            <a:srgbClr val="2A7F62"/>
          </a:solidFill>
          <a:ln w="12700">
            <a:solidFill>
              <a:srgbClr val="2A7F62"/>
            </a:solidFill>
            <a:prstDash val="solid"/>
          </a:ln>
        </p:spPr>
      </p:sp>
      <p:sp>
        <p:nvSpPr>
          <p:cNvPr id="3" name="Text 1"/>
          <p:cNvSpPr txBox="1"/>
          <p:nvPr/>
        </p:nvSpPr>
        <p:spPr>
          <a:xfrm>
            <a:off x="548640" y="164592"/>
            <a:ext cx="1188720" cy="310896"/>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7.6</a:t>
            </a:r>
            <a:endParaRPr lang="en-US" sz="1200" dirty="0"/>
          </a:p>
        </p:txBody>
      </p:sp>
      <p:sp>
        <p:nvSpPr>
          <p:cNvPr id="4" name="Text 2"/>
          <p:cNvSpPr txBox="1"/>
          <p:nvPr/>
        </p:nvSpPr>
        <p:spPr>
          <a:xfrm>
            <a:off x="548640" y="502920"/>
            <a:ext cx="11094415" cy="731520"/>
          </a:xfrm>
          <a:prstGeom prst="rect">
            <a:avLst/>
          </a:prstGeom>
          <a:noFill/>
          <a:ln/>
        </p:spPr>
        <p:txBody>
          <a:bodyPr wrap="square" lIns="0" tIns="0" rIns="0" bIns="0" rtlCol="0" anchor="ctr"/>
          <a:lstStyle/>
          <a:p>
            <a:pPr indent="0" marL="0">
              <a:buNone/>
            </a:pPr>
            <a:r>
              <a:rPr lang="en-US" sz="2800" b="1" dirty="0">
                <a:solidFill>
                  <a:srgbClr val="17334B"/>
                </a:solidFill>
                <a:latin typeface="Cambria" pitchFamily="34" charset="0"/>
                <a:ea typeface="Cambria" pitchFamily="34" charset="-122"/>
                <a:cs typeface="Cambria" pitchFamily="34" charset="-120"/>
              </a:rPr>
              <a:t>Resilient digital environments</a:t>
            </a:r>
            <a:endParaRPr lang="en-US" sz="2800" dirty="0"/>
          </a:p>
        </p:txBody>
      </p:sp>
      <p:sp>
        <p:nvSpPr>
          <p:cNvPr id="5" name="Text 3"/>
          <p:cNvSpPr txBox="1"/>
          <p:nvPr/>
        </p:nvSpPr>
        <p:spPr>
          <a:xfrm>
            <a:off x="548640" y="1188720"/>
            <a:ext cx="4937760" cy="548640"/>
          </a:xfrm>
          <a:prstGeom prst="rect">
            <a:avLst/>
          </a:prstGeom>
          <a:noFill/>
          <a:ln/>
        </p:spPr>
        <p:txBody>
          <a:bodyPr wrap="square" lIns="0" tIns="0" rIns="0" bIns="0" rtlCol="0" anchor="t"/>
          <a:lstStyle/>
          <a:p>
            <a:pPr indent="0" marL="0">
              <a:buNone/>
            </a:pPr>
            <a:r>
              <a:rPr lang="en-US" sz="1400" i="1" dirty="0">
                <a:solidFill>
                  <a:srgbClr val="4F6577"/>
                </a:solidFill>
                <a:latin typeface="Calibri" pitchFamily="34" charset="0"/>
                <a:ea typeface="Calibri" pitchFamily="34" charset="-122"/>
                <a:cs typeface="Calibri" pitchFamily="34" charset="-120"/>
              </a:rPr>
              <a:t>Aim: explain the benefits of resilience and the methods used to improve it</a:t>
            </a:r>
            <a:endParaRPr lang="en-US" sz="1400" dirty="0"/>
          </a:p>
        </p:txBody>
      </p:sp>
      <p:sp>
        <p:nvSpPr>
          <p:cNvPr id="6" name="Text 4"/>
          <p:cNvSpPr txBox="1"/>
          <p:nvPr/>
        </p:nvSpPr>
        <p:spPr>
          <a:xfrm>
            <a:off x="548640" y="1783080"/>
            <a:ext cx="4846320" cy="3108960"/>
          </a:xfrm>
          <a:prstGeom prst="rect">
            <a:avLst/>
          </a:prstGeom>
          <a:noFill/>
          <a:ln/>
        </p:spPr>
        <p:txBody>
          <a:bodyPr wrap="square" lIns="635" tIns="635" rIns="635" bIns="635" rtlCol="0" anchor="t"/>
          <a:lstStyle/>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Benefits: security, reputation, reduced downtime</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Updates, patches and hardware replacement; secure disposal</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Redundancy (RAID, dual power, links); device hardening</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Backups onsite, offsite, cloud; tested recovery</a:t>
            </a:r>
            <a:endParaRPr lang="en-US" sz="1600" dirty="0"/>
          </a:p>
          <a:p>
            <a:pPr marL="342900" indent="-342900">
              <a:spcAft>
                <a:spcPts val="600"/>
              </a:spcAft>
              <a:buSzPct val="100000"/>
              <a:buChar char="•"/>
            </a:pPr>
            <a:r>
              <a:rPr lang="en-US" sz="1600" dirty="0">
                <a:solidFill>
                  <a:srgbClr val="17334B"/>
                </a:solidFill>
                <a:latin typeface="Calibri" pitchFamily="34" charset="0"/>
                <a:ea typeface="Calibri" pitchFamily="34" charset="-122"/>
                <a:cs typeface="Calibri" pitchFamily="34" charset="-120"/>
              </a:rPr>
              <a:t>Hot, warm and cold sites; SOPs and staff training</a:t>
            </a:r>
            <a:endParaRPr lang="en-US" sz="1600" dirty="0"/>
          </a:p>
        </p:txBody>
      </p:sp>
      <p:pic>
        <p:nvPicPr>
          <p:cNvPr id="7" name="Image 0" descr="/private/tmp/claude-501/-Users-johnaikeremiokha-code-Claude-Project/bf844d04-1b41-4e28-bbaa-8211504dbf91/scratchpad/deck/figs7/hot_warm_and_cold_standby_sites.png">    </p:cNvPr>
          <p:cNvPicPr>
            <a:picLocks noChangeAspect="1"/>
          </p:cNvPicPr>
          <p:nvPr/>
        </p:nvPicPr>
        <p:blipFill>
          <a:blip r:embed="rId1"/>
          <a:stretch>
            <a:fillRect/>
          </a:stretch>
        </p:blipFill>
        <p:spPr>
          <a:xfrm>
            <a:off x="5715000" y="1188720"/>
            <a:ext cx="5925312" cy="1715222"/>
          </a:xfrm>
          <a:prstGeom prst="rect">
            <a:avLst/>
          </a:prstGeom>
        </p:spPr>
      </p:pic>
      <p:pic>
        <p:nvPicPr>
          <p:cNvPr id="8" name="Image 1" descr="/private/tmp/claude-501/-Users-johnaikeremiokha-code-Claude-Project/bf844d04-1b41-4e28-bbaa-8211504dbf91/scratchpad/deck/figs7/how_raid_0_1_and_5_place_data_across_dri.png">    </p:cNvPr>
          <p:cNvPicPr>
            <a:picLocks noChangeAspect="1"/>
          </p:cNvPicPr>
          <p:nvPr/>
        </p:nvPicPr>
        <p:blipFill>
          <a:blip r:embed="rId2"/>
          <a:stretch>
            <a:fillRect/>
          </a:stretch>
        </p:blipFill>
        <p:spPr>
          <a:xfrm>
            <a:off x="6356299" y="3013670"/>
            <a:ext cx="4642714" cy="1832650"/>
          </a:xfrm>
          <a:prstGeom prst="rect">
            <a:avLst/>
          </a:prstGeom>
        </p:spPr>
      </p:pic>
      <p:sp>
        <p:nvSpPr>
          <p:cNvPr id="9" name="Shape 5"/>
          <p:cNvSpPr/>
          <p:nvPr/>
        </p:nvSpPr>
        <p:spPr>
          <a:xfrm>
            <a:off x="548640" y="5074920"/>
            <a:ext cx="3515258" cy="1234440"/>
          </a:xfrm>
          <a:prstGeom prst="roundRect">
            <a:avLst>
              <a:gd name="adj" fmla="val 7407"/>
            </a:avLst>
          </a:prstGeom>
          <a:solidFill>
            <a:srgbClr val="EAF2F9"/>
          </a:solidFill>
          <a:ln w="12700">
            <a:solidFill>
              <a:srgbClr val="EAF2F9"/>
            </a:solidFill>
            <a:prstDash val="solid"/>
          </a:ln>
        </p:spPr>
      </p:sp>
      <p:sp>
        <p:nvSpPr>
          <p:cNvPr id="10" name="Text 6"/>
          <p:cNvSpPr txBox="1"/>
          <p:nvPr/>
        </p:nvSpPr>
        <p:spPr>
          <a:xfrm>
            <a:off x="713232"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4304A"/>
                </a:solidFill>
                <a:latin typeface="Calibri" pitchFamily="34" charset="0"/>
                <a:ea typeface="Calibri" pitchFamily="34" charset="-122"/>
                <a:cs typeface="Calibri" pitchFamily="34" charset="-120"/>
              </a:rPr>
              <a:t>Practical</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Practical 11: a resilience plan for a small business.</a:t>
            </a:r>
            <a:endParaRPr lang="en-US" sz="1400" dirty="0"/>
          </a:p>
        </p:txBody>
      </p:sp>
      <p:sp>
        <p:nvSpPr>
          <p:cNvPr id="11" name="Shape 7"/>
          <p:cNvSpPr/>
          <p:nvPr/>
        </p:nvSpPr>
        <p:spPr>
          <a:xfrm>
            <a:off x="4338218" y="5074920"/>
            <a:ext cx="3515258" cy="1234440"/>
          </a:xfrm>
          <a:prstGeom prst="roundRect">
            <a:avLst>
              <a:gd name="adj" fmla="val 7407"/>
            </a:avLst>
          </a:prstGeom>
          <a:solidFill>
            <a:srgbClr val="E6F4EE"/>
          </a:solidFill>
          <a:ln w="12700">
            <a:solidFill>
              <a:srgbClr val="E6F4EE"/>
            </a:solidFill>
            <a:prstDash val="solid"/>
          </a:ln>
        </p:spPr>
      </p:sp>
      <p:sp>
        <p:nvSpPr>
          <p:cNvPr id="12" name="Text 8"/>
          <p:cNvSpPr txBox="1"/>
          <p:nvPr/>
        </p:nvSpPr>
        <p:spPr>
          <a:xfrm>
            <a:off x="4502810"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4304A"/>
                </a:solidFill>
                <a:latin typeface="Calibri" pitchFamily="34" charset="0"/>
                <a:ea typeface="Calibri" pitchFamily="34" charset="-122"/>
                <a:cs typeface="Calibri" pitchFamily="34" charset="-120"/>
              </a:rPr>
              <a:t>Task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Workbook R1.</a:t>
            </a:r>
            <a:endParaRPr lang="en-US" sz="1400" dirty="0"/>
          </a:p>
        </p:txBody>
      </p:sp>
      <p:sp>
        <p:nvSpPr>
          <p:cNvPr id="13" name="Shape 9"/>
          <p:cNvSpPr/>
          <p:nvPr/>
        </p:nvSpPr>
        <p:spPr>
          <a:xfrm>
            <a:off x="8127797" y="5074920"/>
            <a:ext cx="3515258" cy="1234440"/>
          </a:xfrm>
          <a:prstGeom prst="roundRect">
            <a:avLst>
              <a:gd name="adj" fmla="val 7407"/>
            </a:avLst>
          </a:prstGeom>
          <a:solidFill>
            <a:srgbClr val="FDF1E7"/>
          </a:solidFill>
          <a:ln w="12700">
            <a:solidFill>
              <a:srgbClr val="FDF1E7"/>
            </a:solidFill>
            <a:prstDash val="solid"/>
          </a:ln>
        </p:spPr>
      </p:sp>
      <p:sp>
        <p:nvSpPr>
          <p:cNvPr id="14" name="Text 10"/>
          <p:cNvSpPr txBox="1"/>
          <p:nvPr/>
        </p:nvSpPr>
        <p:spPr>
          <a:xfrm>
            <a:off x="8292389" y="5184648"/>
            <a:ext cx="3186074" cy="1014984"/>
          </a:xfrm>
          <a:prstGeom prst="rect">
            <a:avLst/>
          </a:prstGeom>
          <a:noFill/>
          <a:ln/>
        </p:spPr>
        <p:txBody>
          <a:bodyPr wrap="square" lIns="0" tIns="0" rIns="0" bIns="0" rtlCol="0" anchor="t"/>
          <a:lstStyle/>
          <a:p>
            <a:pPr indent="0" marL="0">
              <a:spcAft>
                <a:spcPts val="400"/>
              </a:spcAft>
              <a:buNone/>
            </a:pPr>
            <a:r>
              <a:rPr lang="en-US" sz="1400" b="1" dirty="0">
                <a:solidFill>
                  <a:srgbClr val="14304A"/>
                </a:solidFill>
                <a:latin typeface="Calibri" pitchFamily="34" charset="0"/>
                <a:ea typeface="Calibri" pitchFamily="34" charset="-122"/>
                <a:cs typeface="Calibri" pitchFamily="34" charset="-120"/>
              </a:rPr>
              <a:t>Check</a:t>
            </a:r>
            <a:endParaRPr lang="en-US" sz="1400" dirty="0"/>
          </a:p>
          <a:p>
            <a:pPr indent="0" marL="0">
              <a:spcAft>
                <a:spcPts val="400"/>
              </a:spcAft>
              <a:buNone/>
            </a:pPr>
            <a:r>
              <a:rPr lang="en-US" sz="1200" dirty="0">
                <a:solidFill>
                  <a:srgbClr val="17334B"/>
                </a:solidFill>
                <a:latin typeface="Calibri" pitchFamily="34" charset="0"/>
                <a:ea typeface="Calibri" pitchFamily="34" charset="-122"/>
                <a:cs typeface="Calibri" pitchFamily="34" charset="-120"/>
              </a:rPr>
              <a:t>Quiz 5c.</a:t>
            </a:r>
            <a:endParaRPr lang="en-US" sz="14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548640" y="411480"/>
            <a:ext cx="11094415" cy="731520"/>
          </a:xfrm>
          <a:prstGeom prst="rect">
            <a:avLst/>
          </a:prstGeom>
          <a:noFill/>
          <a:ln/>
        </p:spPr>
        <p:txBody>
          <a:bodyPr wrap="square" lIns="0" tIns="0" rIns="0" bIns="0" rtlCol="0" anchor="ctr"/>
          <a:lstStyle/>
          <a:p>
            <a:pPr indent="0" marL="0">
              <a:buNone/>
            </a:pPr>
            <a:r>
              <a:rPr lang="en-US" sz="3200" b="1" dirty="0">
                <a:solidFill>
                  <a:srgbClr val="17334B"/>
                </a:solidFill>
                <a:latin typeface="Cambria" pitchFamily="34" charset="0"/>
                <a:ea typeface="Cambria" pitchFamily="34" charset="-122"/>
                <a:cs typeface="Cambria" pitchFamily="34" charset="-120"/>
              </a:rPr>
              <a:t>Twelve practicals on the student site</a:t>
            </a:r>
            <a:endParaRPr lang="en-US" sz="3200" dirty="0"/>
          </a:p>
        </p:txBody>
      </p:sp>
      <p:sp>
        <p:nvSpPr>
          <p:cNvPr id="3" name="Shape 1"/>
          <p:cNvSpPr/>
          <p:nvPr/>
        </p:nvSpPr>
        <p:spPr>
          <a:xfrm>
            <a:off x="548640" y="1463040"/>
            <a:ext cx="1696669" cy="2011680"/>
          </a:xfrm>
          <a:prstGeom prst="roundRect">
            <a:avLst>
              <a:gd name="adj" fmla="val 6467"/>
            </a:avLst>
          </a:prstGeom>
          <a:solidFill>
            <a:srgbClr val="EAF2F9"/>
          </a:solidFill>
          <a:ln w="12700">
            <a:solidFill>
              <a:srgbClr val="EAF2F9"/>
            </a:solidFill>
            <a:prstDash val="solid"/>
          </a:ln>
        </p:spPr>
      </p:sp>
      <p:sp>
        <p:nvSpPr>
          <p:cNvPr id="4" name="Text 2"/>
          <p:cNvSpPr txBox="1"/>
          <p:nvPr/>
        </p:nvSpPr>
        <p:spPr>
          <a:xfrm>
            <a:off x="731520" y="1600200"/>
            <a:ext cx="914400" cy="731520"/>
          </a:xfrm>
          <a:prstGeom prst="rect">
            <a:avLst/>
          </a:prstGeom>
          <a:noFill/>
          <a:ln/>
        </p:spPr>
        <p:txBody>
          <a:bodyPr wrap="square" lIns="0" tIns="0" rIns="0" bIns="0" rtlCol="0" anchor="ctr"/>
          <a:lstStyle/>
          <a:p>
            <a:pPr indent="0" marL="0">
              <a:buNone/>
            </a:pPr>
            <a:r>
              <a:rPr lang="en-US" sz="3600" b="1" dirty="0">
                <a:solidFill>
                  <a:srgbClr val="2A7F62"/>
                </a:solidFill>
                <a:latin typeface="Cambria" pitchFamily="34" charset="0"/>
                <a:ea typeface="Cambria" pitchFamily="34" charset="-122"/>
                <a:cs typeface="Cambria" pitchFamily="34" charset="-120"/>
              </a:rPr>
              <a:t>1</a:t>
            </a:r>
            <a:endParaRPr lang="en-US" sz="3600" dirty="0"/>
          </a:p>
        </p:txBody>
      </p:sp>
      <p:sp>
        <p:nvSpPr>
          <p:cNvPr id="5" name="Text 3"/>
          <p:cNvSpPr txBox="1"/>
          <p:nvPr/>
        </p:nvSpPr>
        <p:spPr>
          <a:xfrm>
            <a:off x="731520" y="2377440"/>
            <a:ext cx="1330909" cy="960120"/>
          </a:xfrm>
          <a:prstGeom prst="rect">
            <a:avLst/>
          </a:prstGeom>
          <a:noFill/>
          <a:ln/>
        </p:spPr>
        <p:txBody>
          <a:bodyPr wrap="square" lIns="0" tIns="0" rIns="0" bIns="0" rtlCol="0" anchor="t"/>
          <a:lstStyle/>
          <a:p>
            <a:pPr indent="0" marL="0">
              <a:buNone/>
            </a:pPr>
            <a:r>
              <a:rPr lang="en-US" sz="1500" b="1" dirty="0">
                <a:solidFill>
                  <a:srgbClr val="17334B"/>
                </a:solidFill>
                <a:latin typeface="Calibri" pitchFamily="34" charset="0"/>
                <a:ea typeface="Calibri" pitchFamily="34" charset="-122"/>
                <a:cs typeface="Calibri" pitchFamily="34" charset="-120"/>
              </a:rPr>
              <a:t>PC disassemble and reassemble</a:t>
            </a:r>
            <a:endParaRPr lang="en-US" sz="1500" dirty="0"/>
          </a:p>
        </p:txBody>
      </p:sp>
      <p:sp>
        <p:nvSpPr>
          <p:cNvPr id="6" name="Shape 4"/>
          <p:cNvSpPr/>
          <p:nvPr/>
        </p:nvSpPr>
        <p:spPr>
          <a:xfrm>
            <a:off x="2428189" y="1463040"/>
            <a:ext cx="1696669" cy="2011680"/>
          </a:xfrm>
          <a:prstGeom prst="roundRect">
            <a:avLst>
              <a:gd name="adj" fmla="val 6467"/>
            </a:avLst>
          </a:prstGeom>
          <a:solidFill>
            <a:srgbClr val="EAF2F9"/>
          </a:solidFill>
          <a:ln w="12700">
            <a:solidFill>
              <a:srgbClr val="EAF2F9"/>
            </a:solidFill>
            <a:prstDash val="solid"/>
          </a:ln>
        </p:spPr>
      </p:sp>
      <p:sp>
        <p:nvSpPr>
          <p:cNvPr id="7" name="Text 5"/>
          <p:cNvSpPr txBox="1"/>
          <p:nvPr/>
        </p:nvSpPr>
        <p:spPr>
          <a:xfrm>
            <a:off x="2611069" y="1600200"/>
            <a:ext cx="914400" cy="731520"/>
          </a:xfrm>
          <a:prstGeom prst="rect">
            <a:avLst/>
          </a:prstGeom>
          <a:noFill/>
          <a:ln/>
        </p:spPr>
        <p:txBody>
          <a:bodyPr wrap="square" lIns="0" tIns="0" rIns="0" bIns="0" rtlCol="0" anchor="ctr"/>
          <a:lstStyle/>
          <a:p>
            <a:pPr indent="0" marL="0">
              <a:buNone/>
            </a:pPr>
            <a:r>
              <a:rPr lang="en-US" sz="3600" b="1" dirty="0">
                <a:solidFill>
                  <a:srgbClr val="2A7F62"/>
                </a:solidFill>
                <a:latin typeface="Cambria" pitchFamily="34" charset="0"/>
                <a:ea typeface="Cambria" pitchFamily="34" charset="-122"/>
                <a:cs typeface="Cambria" pitchFamily="34" charset="-120"/>
              </a:rPr>
              <a:t>2</a:t>
            </a:r>
            <a:endParaRPr lang="en-US" sz="3600" dirty="0"/>
          </a:p>
        </p:txBody>
      </p:sp>
      <p:sp>
        <p:nvSpPr>
          <p:cNvPr id="8" name="Text 6"/>
          <p:cNvSpPr txBox="1"/>
          <p:nvPr/>
        </p:nvSpPr>
        <p:spPr>
          <a:xfrm>
            <a:off x="2611069" y="2377440"/>
            <a:ext cx="1330909" cy="960120"/>
          </a:xfrm>
          <a:prstGeom prst="rect">
            <a:avLst/>
          </a:prstGeom>
          <a:noFill/>
          <a:ln/>
        </p:spPr>
        <p:txBody>
          <a:bodyPr wrap="square" lIns="0" tIns="0" rIns="0" bIns="0" rtlCol="0" anchor="t"/>
          <a:lstStyle/>
          <a:p>
            <a:pPr indent="0" marL="0">
              <a:buNone/>
            </a:pPr>
            <a:r>
              <a:rPr lang="en-US" sz="1500" b="1" dirty="0">
                <a:solidFill>
                  <a:srgbClr val="17334B"/>
                </a:solidFill>
                <a:latin typeface="Calibri" pitchFamily="34" charset="0"/>
                <a:ea typeface="Calibri" pitchFamily="34" charset="-122"/>
                <a:cs typeface="Calibri" pitchFamily="34" charset="-120"/>
              </a:rPr>
              <a:t>Motherboard ID and connectors</a:t>
            </a:r>
            <a:endParaRPr lang="en-US" sz="1500" dirty="0"/>
          </a:p>
        </p:txBody>
      </p:sp>
      <p:sp>
        <p:nvSpPr>
          <p:cNvPr id="9" name="Shape 7"/>
          <p:cNvSpPr/>
          <p:nvPr/>
        </p:nvSpPr>
        <p:spPr>
          <a:xfrm>
            <a:off x="4307738" y="1463040"/>
            <a:ext cx="1696669" cy="2011680"/>
          </a:xfrm>
          <a:prstGeom prst="roundRect">
            <a:avLst>
              <a:gd name="adj" fmla="val 6467"/>
            </a:avLst>
          </a:prstGeom>
          <a:solidFill>
            <a:srgbClr val="EAF2F9"/>
          </a:solidFill>
          <a:ln w="12700">
            <a:solidFill>
              <a:srgbClr val="EAF2F9"/>
            </a:solidFill>
            <a:prstDash val="solid"/>
          </a:ln>
        </p:spPr>
      </p:sp>
      <p:sp>
        <p:nvSpPr>
          <p:cNvPr id="10" name="Text 8"/>
          <p:cNvSpPr txBox="1"/>
          <p:nvPr/>
        </p:nvSpPr>
        <p:spPr>
          <a:xfrm>
            <a:off x="4490618" y="1600200"/>
            <a:ext cx="914400" cy="731520"/>
          </a:xfrm>
          <a:prstGeom prst="rect">
            <a:avLst/>
          </a:prstGeom>
          <a:noFill/>
          <a:ln/>
        </p:spPr>
        <p:txBody>
          <a:bodyPr wrap="square" lIns="0" tIns="0" rIns="0" bIns="0" rtlCol="0" anchor="ctr"/>
          <a:lstStyle/>
          <a:p>
            <a:pPr indent="0" marL="0">
              <a:buNone/>
            </a:pPr>
            <a:r>
              <a:rPr lang="en-US" sz="3600" b="1" dirty="0">
                <a:solidFill>
                  <a:srgbClr val="2A7F62"/>
                </a:solidFill>
                <a:latin typeface="Cambria" pitchFamily="34" charset="0"/>
                <a:ea typeface="Cambria" pitchFamily="34" charset="-122"/>
                <a:cs typeface="Cambria" pitchFamily="34" charset="-120"/>
              </a:rPr>
              <a:t>3</a:t>
            </a:r>
            <a:endParaRPr lang="en-US" sz="3600" dirty="0"/>
          </a:p>
        </p:txBody>
      </p:sp>
      <p:sp>
        <p:nvSpPr>
          <p:cNvPr id="11" name="Text 9"/>
          <p:cNvSpPr txBox="1"/>
          <p:nvPr/>
        </p:nvSpPr>
        <p:spPr>
          <a:xfrm>
            <a:off x="4490618" y="2377440"/>
            <a:ext cx="1330909" cy="960120"/>
          </a:xfrm>
          <a:prstGeom prst="rect">
            <a:avLst/>
          </a:prstGeom>
          <a:noFill/>
          <a:ln/>
        </p:spPr>
        <p:txBody>
          <a:bodyPr wrap="square" lIns="0" tIns="0" rIns="0" bIns="0" rtlCol="0" anchor="t"/>
          <a:lstStyle/>
          <a:p>
            <a:pPr indent="0" marL="0">
              <a:buNone/>
            </a:pPr>
            <a:r>
              <a:rPr lang="en-US" sz="1500" b="1" dirty="0">
                <a:solidFill>
                  <a:srgbClr val="17334B"/>
                </a:solidFill>
                <a:latin typeface="Calibri" pitchFamily="34" charset="0"/>
                <a:ea typeface="Calibri" pitchFamily="34" charset="-122"/>
                <a:cs typeface="Calibri" pitchFamily="34" charset="-120"/>
              </a:rPr>
              <a:t>Hardware spider diagram</a:t>
            </a:r>
            <a:endParaRPr lang="en-US" sz="1500" dirty="0"/>
          </a:p>
        </p:txBody>
      </p:sp>
      <p:sp>
        <p:nvSpPr>
          <p:cNvPr id="12" name="Shape 10"/>
          <p:cNvSpPr/>
          <p:nvPr/>
        </p:nvSpPr>
        <p:spPr>
          <a:xfrm>
            <a:off x="6187288" y="1463040"/>
            <a:ext cx="1696669" cy="2011680"/>
          </a:xfrm>
          <a:prstGeom prst="roundRect">
            <a:avLst>
              <a:gd name="adj" fmla="val 6467"/>
            </a:avLst>
          </a:prstGeom>
          <a:solidFill>
            <a:srgbClr val="EAF2F9"/>
          </a:solidFill>
          <a:ln w="12700">
            <a:solidFill>
              <a:srgbClr val="EAF2F9"/>
            </a:solidFill>
            <a:prstDash val="solid"/>
          </a:ln>
        </p:spPr>
      </p:sp>
      <p:sp>
        <p:nvSpPr>
          <p:cNvPr id="13" name="Text 11"/>
          <p:cNvSpPr txBox="1"/>
          <p:nvPr/>
        </p:nvSpPr>
        <p:spPr>
          <a:xfrm>
            <a:off x="6370168" y="1600200"/>
            <a:ext cx="914400" cy="731520"/>
          </a:xfrm>
          <a:prstGeom prst="rect">
            <a:avLst/>
          </a:prstGeom>
          <a:noFill/>
          <a:ln/>
        </p:spPr>
        <p:txBody>
          <a:bodyPr wrap="square" lIns="0" tIns="0" rIns="0" bIns="0" rtlCol="0" anchor="ctr"/>
          <a:lstStyle/>
          <a:p>
            <a:pPr indent="0" marL="0">
              <a:buNone/>
            </a:pPr>
            <a:r>
              <a:rPr lang="en-US" sz="3600" b="1" dirty="0">
                <a:solidFill>
                  <a:srgbClr val="2A7F62"/>
                </a:solidFill>
                <a:latin typeface="Cambria" pitchFamily="34" charset="0"/>
                <a:ea typeface="Cambria" pitchFamily="34" charset="-122"/>
                <a:cs typeface="Cambria" pitchFamily="34" charset="-120"/>
              </a:rPr>
              <a:t>4</a:t>
            </a:r>
            <a:endParaRPr lang="en-US" sz="3600" dirty="0"/>
          </a:p>
        </p:txBody>
      </p:sp>
      <p:sp>
        <p:nvSpPr>
          <p:cNvPr id="14" name="Text 12"/>
          <p:cNvSpPr txBox="1"/>
          <p:nvPr/>
        </p:nvSpPr>
        <p:spPr>
          <a:xfrm>
            <a:off x="6370168" y="2377440"/>
            <a:ext cx="1330909" cy="960120"/>
          </a:xfrm>
          <a:prstGeom prst="rect">
            <a:avLst/>
          </a:prstGeom>
          <a:noFill/>
          <a:ln/>
        </p:spPr>
        <p:txBody>
          <a:bodyPr wrap="square" lIns="0" tIns="0" rIns="0" bIns="0" rtlCol="0" anchor="t"/>
          <a:lstStyle/>
          <a:p>
            <a:pPr indent="0" marL="0">
              <a:buNone/>
            </a:pPr>
            <a:r>
              <a:rPr lang="en-US" sz="1500" b="1" dirty="0">
                <a:solidFill>
                  <a:srgbClr val="17334B"/>
                </a:solidFill>
                <a:latin typeface="Calibri" pitchFamily="34" charset="0"/>
                <a:ea typeface="Calibri" pitchFamily="34" charset="-122"/>
                <a:cs typeface="Calibri" pitchFamily="34" charset="-120"/>
              </a:rPr>
              <a:t>Number systems practice</a:t>
            </a:r>
            <a:endParaRPr lang="en-US" sz="1500" dirty="0"/>
          </a:p>
        </p:txBody>
      </p:sp>
      <p:sp>
        <p:nvSpPr>
          <p:cNvPr id="15" name="Shape 13"/>
          <p:cNvSpPr/>
          <p:nvPr/>
        </p:nvSpPr>
        <p:spPr>
          <a:xfrm>
            <a:off x="8066837" y="1463040"/>
            <a:ext cx="1696669" cy="2011680"/>
          </a:xfrm>
          <a:prstGeom prst="roundRect">
            <a:avLst>
              <a:gd name="adj" fmla="val 6467"/>
            </a:avLst>
          </a:prstGeom>
          <a:solidFill>
            <a:srgbClr val="EAF2F9"/>
          </a:solidFill>
          <a:ln w="12700">
            <a:solidFill>
              <a:srgbClr val="EAF2F9"/>
            </a:solidFill>
            <a:prstDash val="solid"/>
          </a:ln>
        </p:spPr>
      </p:sp>
      <p:sp>
        <p:nvSpPr>
          <p:cNvPr id="16" name="Text 14"/>
          <p:cNvSpPr txBox="1"/>
          <p:nvPr/>
        </p:nvSpPr>
        <p:spPr>
          <a:xfrm>
            <a:off x="8249717" y="1600200"/>
            <a:ext cx="914400" cy="731520"/>
          </a:xfrm>
          <a:prstGeom prst="rect">
            <a:avLst/>
          </a:prstGeom>
          <a:noFill/>
          <a:ln/>
        </p:spPr>
        <p:txBody>
          <a:bodyPr wrap="square" lIns="0" tIns="0" rIns="0" bIns="0" rtlCol="0" anchor="ctr"/>
          <a:lstStyle/>
          <a:p>
            <a:pPr indent="0" marL="0">
              <a:buNone/>
            </a:pPr>
            <a:r>
              <a:rPr lang="en-US" sz="3600" b="1" dirty="0">
                <a:solidFill>
                  <a:srgbClr val="2A7F62"/>
                </a:solidFill>
                <a:latin typeface="Cambria" pitchFamily="34" charset="0"/>
                <a:ea typeface="Cambria" pitchFamily="34" charset="-122"/>
                <a:cs typeface="Cambria" pitchFamily="34" charset="-120"/>
              </a:rPr>
              <a:t>5</a:t>
            </a:r>
            <a:endParaRPr lang="en-US" sz="3600" dirty="0"/>
          </a:p>
        </p:txBody>
      </p:sp>
      <p:sp>
        <p:nvSpPr>
          <p:cNvPr id="17" name="Text 15"/>
          <p:cNvSpPr txBox="1"/>
          <p:nvPr/>
        </p:nvSpPr>
        <p:spPr>
          <a:xfrm>
            <a:off x="8249717" y="2377440"/>
            <a:ext cx="1330909" cy="960120"/>
          </a:xfrm>
          <a:prstGeom prst="rect">
            <a:avLst/>
          </a:prstGeom>
          <a:noFill/>
          <a:ln/>
        </p:spPr>
        <p:txBody>
          <a:bodyPr wrap="square" lIns="0" tIns="0" rIns="0" bIns="0" rtlCol="0" anchor="t"/>
          <a:lstStyle/>
          <a:p>
            <a:pPr indent="0" marL="0">
              <a:buNone/>
            </a:pPr>
            <a:r>
              <a:rPr lang="en-US" sz="1500" b="1" dirty="0">
                <a:solidFill>
                  <a:srgbClr val="17334B"/>
                </a:solidFill>
                <a:latin typeface="Calibri" pitchFamily="34" charset="0"/>
                <a:ea typeface="Calibri" pitchFamily="34" charset="-122"/>
                <a:cs typeface="Calibri" pitchFamily="34" charset="-120"/>
              </a:rPr>
              <a:t>Command-line network tools</a:t>
            </a:r>
            <a:endParaRPr lang="en-US" sz="1500" dirty="0"/>
          </a:p>
        </p:txBody>
      </p:sp>
      <p:sp>
        <p:nvSpPr>
          <p:cNvPr id="18" name="Shape 16"/>
          <p:cNvSpPr/>
          <p:nvPr/>
        </p:nvSpPr>
        <p:spPr>
          <a:xfrm>
            <a:off x="9946386" y="1463040"/>
            <a:ext cx="1696669" cy="2011680"/>
          </a:xfrm>
          <a:prstGeom prst="roundRect">
            <a:avLst>
              <a:gd name="adj" fmla="val 6467"/>
            </a:avLst>
          </a:prstGeom>
          <a:solidFill>
            <a:srgbClr val="EAF2F9"/>
          </a:solidFill>
          <a:ln w="12700">
            <a:solidFill>
              <a:srgbClr val="EAF2F9"/>
            </a:solidFill>
            <a:prstDash val="solid"/>
          </a:ln>
        </p:spPr>
      </p:sp>
      <p:sp>
        <p:nvSpPr>
          <p:cNvPr id="19" name="Text 17"/>
          <p:cNvSpPr txBox="1"/>
          <p:nvPr/>
        </p:nvSpPr>
        <p:spPr>
          <a:xfrm>
            <a:off x="10129266" y="1600200"/>
            <a:ext cx="914400" cy="731520"/>
          </a:xfrm>
          <a:prstGeom prst="rect">
            <a:avLst/>
          </a:prstGeom>
          <a:noFill/>
          <a:ln/>
        </p:spPr>
        <p:txBody>
          <a:bodyPr wrap="square" lIns="0" tIns="0" rIns="0" bIns="0" rtlCol="0" anchor="ctr"/>
          <a:lstStyle/>
          <a:p>
            <a:pPr indent="0" marL="0">
              <a:buNone/>
            </a:pPr>
            <a:r>
              <a:rPr lang="en-US" sz="3600" b="1" dirty="0">
                <a:solidFill>
                  <a:srgbClr val="2A7F62"/>
                </a:solidFill>
                <a:latin typeface="Cambria" pitchFamily="34" charset="0"/>
                <a:ea typeface="Cambria" pitchFamily="34" charset="-122"/>
                <a:cs typeface="Cambria" pitchFamily="34" charset="-120"/>
              </a:rPr>
              <a:t>6</a:t>
            </a:r>
            <a:endParaRPr lang="en-US" sz="3600" dirty="0"/>
          </a:p>
        </p:txBody>
      </p:sp>
      <p:sp>
        <p:nvSpPr>
          <p:cNvPr id="20" name="Text 18"/>
          <p:cNvSpPr txBox="1"/>
          <p:nvPr/>
        </p:nvSpPr>
        <p:spPr>
          <a:xfrm>
            <a:off x="10129266" y="2377440"/>
            <a:ext cx="1330909" cy="960120"/>
          </a:xfrm>
          <a:prstGeom prst="rect">
            <a:avLst/>
          </a:prstGeom>
          <a:noFill/>
          <a:ln/>
        </p:spPr>
        <p:txBody>
          <a:bodyPr wrap="square" lIns="0" tIns="0" rIns="0" bIns="0" rtlCol="0" anchor="t"/>
          <a:lstStyle/>
          <a:p>
            <a:pPr indent="0" marL="0">
              <a:buNone/>
            </a:pPr>
            <a:r>
              <a:rPr lang="en-US" sz="1500" b="1" dirty="0">
                <a:solidFill>
                  <a:srgbClr val="17334B"/>
                </a:solidFill>
                <a:latin typeface="Calibri" pitchFamily="34" charset="0"/>
                <a:ea typeface="Calibri" pitchFamily="34" charset="-122"/>
                <a:cs typeface="Calibri" pitchFamily="34" charset="-120"/>
              </a:rPr>
              <a:t>Build and test a LAN</a:t>
            </a:r>
            <a:endParaRPr lang="en-US" sz="1500" dirty="0"/>
          </a:p>
        </p:txBody>
      </p:sp>
      <p:sp>
        <p:nvSpPr>
          <p:cNvPr id="21" name="Shape 19"/>
          <p:cNvSpPr/>
          <p:nvPr/>
        </p:nvSpPr>
        <p:spPr>
          <a:xfrm>
            <a:off x="548640" y="3703320"/>
            <a:ext cx="1696669" cy="2011680"/>
          </a:xfrm>
          <a:prstGeom prst="roundRect">
            <a:avLst>
              <a:gd name="adj" fmla="val 6467"/>
            </a:avLst>
          </a:prstGeom>
          <a:solidFill>
            <a:srgbClr val="E6F4EE"/>
          </a:solidFill>
          <a:ln w="12700">
            <a:solidFill>
              <a:srgbClr val="E6F4EE"/>
            </a:solidFill>
            <a:prstDash val="solid"/>
          </a:ln>
        </p:spPr>
      </p:sp>
      <p:sp>
        <p:nvSpPr>
          <p:cNvPr id="22" name="Text 20"/>
          <p:cNvSpPr txBox="1"/>
          <p:nvPr/>
        </p:nvSpPr>
        <p:spPr>
          <a:xfrm>
            <a:off x="731520" y="3840480"/>
            <a:ext cx="914400" cy="731520"/>
          </a:xfrm>
          <a:prstGeom prst="rect">
            <a:avLst/>
          </a:prstGeom>
          <a:noFill/>
          <a:ln/>
        </p:spPr>
        <p:txBody>
          <a:bodyPr wrap="square" lIns="0" tIns="0" rIns="0" bIns="0" rtlCol="0" anchor="ctr"/>
          <a:lstStyle/>
          <a:p>
            <a:pPr indent="0" marL="0">
              <a:buNone/>
            </a:pPr>
            <a:r>
              <a:rPr lang="en-US" sz="3600" b="1" dirty="0">
                <a:solidFill>
                  <a:srgbClr val="2A7F62"/>
                </a:solidFill>
                <a:latin typeface="Cambria" pitchFamily="34" charset="0"/>
                <a:ea typeface="Cambria" pitchFamily="34" charset="-122"/>
                <a:cs typeface="Cambria" pitchFamily="34" charset="-120"/>
              </a:rPr>
              <a:t>7</a:t>
            </a:r>
            <a:endParaRPr lang="en-US" sz="3600" dirty="0"/>
          </a:p>
        </p:txBody>
      </p:sp>
      <p:sp>
        <p:nvSpPr>
          <p:cNvPr id="23" name="Text 21"/>
          <p:cNvSpPr txBox="1"/>
          <p:nvPr/>
        </p:nvSpPr>
        <p:spPr>
          <a:xfrm>
            <a:off x="731520" y="4617720"/>
            <a:ext cx="1330909" cy="960120"/>
          </a:xfrm>
          <a:prstGeom prst="rect">
            <a:avLst/>
          </a:prstGeom>
          <a:noFill/>
          <a:ln/>
        </p:spPr>
        <p:txBody>
          <a:bodyPr wrap="square" lIns="0" tIns="0" rIns="0" bIns="0" rtlCol="0" anchor="t"/>
          <a:lstStyle/>
          <a:p>
            <a:pPr indent="0" marL="0">
              <a:buNone/>
            </a:pPr>
            <a:r>
              <a:rPr lang="en-US" sz="1500" b="1" dirty="0">
                <a:solidFill>
                  <a:srgbClr val="17334B"/>
                </a:solidFill>
                <a:latin typeface="Calibri" pitchFamily="34" charset="0"/>
                <a:ea typeface="Calibri" pitchFamily="34" charset="-122"/>
                <a:cs typeface="Calibri" pitchFamily="34" charset="-120"/>
              </a:rPr>
              <a:t>Home network to the internet</a:t>
            </a:r>
            <a:endParaRPr lang="en-US" sz="1500" dirty="0"/>
          </a:p>
        </p:txBody>
      </p:sp>
      <p:sp>
        <p:nvSpPr>
          <p:cNvPr id="24" name="Shape 22"/>
          <p:cNvSpPr/>
          <p:nvPr/>
        </p:nvSpPr>
        <p:spPr>
          <a:xfrm>
            <a:off x="2428189" y="3703320"/>
            <a:ext cx="1696669" cy="2011680"/>
          </a:xfrm>
          <a:prstGeom prst="roundRect">
            <a:avLst>
              <a:gd name="adj" fmla="val 6467"/>
            </a:avLst>
          </a:prstGeom>
          <a:solidFill>
            <a:srgbClr val="E6F4EE"/>
          </a:solidFill>
          <a:ln w="12700">
            <a:solidFill>
              <a:srgbClr val="E6F4EE"/>
            </a:solidFill>
            <a:prstDash val="solid"/>
          </a:ln>
        </p:spPr>
      </p:sp>
      <p:sp>
        <p:nvSpPr>
          <p:cNvPr id="25" name="Text 23"/>
          <p:cNvSpPr txBox="1"/>
          <p:nvPr/>
        </p:nvSpPr>
        <p:spPr>
          <a:xfrm>
            <a:off x="2611069" y="3840480"/>
            <a:ext cx="914400" cy="731520"/>
          </a:xfrm>
          <a:prstGeom prst="rect">
            <a:avLst/>
          </a:prstGeom>
          <a:noFill/>
          <a:ln/>
        </p:spPr>
        <p:txBody>
          <a:bodyPr wrap="square" lIns="0" tIns="0" rIns="0" bIns="0" rtlCol="0" anchor="ctr"/>
          <a:lstStyle/>
          <a:p>
            <a:pPr indent="0" marL="0">
              <a:buNone/>
            </a:pPr>
            <a:r>
              <a:rPr lang="en-US" sz="3600" b="1" dirty="0">
                <a:solidFill>
                  <a:srgbClr val="2A7F62"/>
                </a:solidFill>
                <a:latin typeface="Cambria" pitchFamily="34" charset="0"/>
                <a:ea typeface="Cambria" pitchFamily="34" charset="-122"/>
                <a:cs typeface="Cambria" pitchFamily="34" charset="-120"/>
              </a:rPr>
              <a:t>8</a:t>
            </a:r>
            <a:endParaRPr lang="en-US" sz="3600" dirty="0"/>
          </a:p>
        </p:txBody>
      </p:sp>
      <p:sp>
        <p:nvSpPr>
          <p:cNvPr id="26" name="Text 24"/>
          <p:cNvSpPr txBox="1"/>
          <p:nvPr/>
        </p:nvSpPr>
        <p:spPr>
          <a:xfrm>
            <a:off x="2611069" y="4617720"/>
            <a:ext cx="1330909" cy="960120"/>
          </a:xfrm>
          <a:prstGeom prst="rect">
            <a:avLst/>
          </a:prstGeom>
          <a:noFill/>
          <a:ln/>
        </p:spPr>
        <p:txBody>
          <a:bodyPr wrap="square" lIns="0" tIns="0" rIns="0" bIns="0" rtlCol="0" anchor="t"/>
          <a:lstStyle/>
          <a:p>
            <a:pPr indent="0" marL="0">
              <a:buNone/>
            </a:pPr>
            <a:r>
              <a:rPr lang="en-US" sz="1500" b="1" dirty="0">
                <a:solidFill>
                  <a:srgbClr val="17334B"/>
                </a:solidFill>
                <a:latin typeface="Calibri" pitchFamily="34" charset="0"/>
                <a:ea typeface="Calibri" pitchFamily="34" charset="-122"/>
                <a:cs typeface="Calibri" pitchFamily="34" charset="-120"/>
              </a:rPr>
              <a:t>Routing with RIP</a:t>
            </a:r>
            <a:endParaRPr lang="en-US" sz="1500" dirty="0"/>
          </a:p>
        </p:txBody>
      </p:sp>
      <p:sp>
        <p:nvSpPr>
          <p:cNvPr id="27" name="Shape 25"/>
          <p:cNvSpPr/>
          <p:nvPr/>
        </p:nvSpPr>
        <p:spPr>
          <a:xfrm>
            <a:off x="4307738" y="3703320"/>
            <a:ext cx="1696669" cy="2011680"/>
          </a:xfrm>
          <a:prstGeom prst="roundRect">
            <a:avLst>
              <a:gd name="adj" fmla="val 6467"/>
            </a:avLst>
          </a:prstGeom>
          <a:solidFill>
            <a:srgbClr val="E6F4EE"/>
          </a:solidFill>
          <a:ln w="12700">
            <a:solidFill>
              <a:srgbClr val="E6F4EE"/>
            </a:solidFill>
            <a:prstDash val="solid"/>
          </a:ln>
        </p:spPr>
      </p:sp>
      <p:sp>
        <p:nvSpPr>
          <p:cNvPr id="28" name="Text 26"/>
          <p:cNvSpPr txBox="1"/>
          <p:nvPr/>
        </p:nvSpPr>
        <p:spPr>
          <a:xfrm>
            <a:off x="4490618" y="3840480"/>
            <a:ext cx="914400" cy="731520"/>
          </a:xfrm>
          <a:prstGeom prst="rect">
            <a:avLst/>
          </a:prstGeom>
          <a:noFill/>
          <a:ln/>
        </p:spPr>
        <p:txBody>
          <a:bodyPr wrap="square" lIns="0" tIns="0" rIns="0" bIns="0" rtlCol="0" anchor="ctr"/>
          <a:lstStyle/>
          <a:p>
            <a:pPr indent="0" marL="0">
              <a:buNone/>
            </a:pPr>
            <a:r>
              <a:rPr lang="en-US" sz="3600" b="1" dirty="0">
                <a:solidFill>
                  <a:srgbClr val="2A7F62"/>
                </a:solidFill>
                <a:latin typeface="Cambria" pitchFamily="34" charset="0"/>
                <a:ea typeface="Cambria" pitchFamily="34" charset="-122"/>
                <a:cs typeface="Cambria" pitchFamily="34" charset="-120"/>
              </a:rPr>
              <a:t>9</a:t>
            </a:r>
            <a:endParaRPr lang="en-US" sz="3600" dirty="0"/>
          </a:p>
        </p:txBody>
      </p:sp>
      <p:sp>
        <p:nvSpPr>
          <p:cNvPr id="29" name="Text 27"/>
          <p:cNvSpPr txBox="1"/>
          <p:nvPr/>
        </p:nvSpPr>
        <p:spPr>
          <a:xfrm>
            <a:off x="4490618" y="4617720"/>
            <a:ext cx="1330909" cy="960120"/>
          </a:xfrm>
          <a:prstGeom prst="rect">
            <a:avLst/>
          </a:prstGeom>
          <a:noFill/>
          <a:ln/>
        </p:spPr>
        <p:txBody>
          <a:bodyPr wrap="square" lIns="0" tIns="0" rIns="0" bIns="0" rtlCol="0" anchor="t"/>
          <a:lstStyle/>
          <a:p>
            <a:pPr indent="0" marL="0">
              <a:buNone/>
            </a:pPr>
            <a:r>
              <a:rPr lang="en-US" sz="1500" b="1" dirty="0">
                <a:solidFill>
                  <a:srgbClr val="17334B"/>
                </a:solidFill>
                <a:latin typeface="Calibri" pitchFamily="34" charset="0"/>
                <a:ea typeface="Calibri" pitchFamily="34" charset="-122"/>
                <a:cs typeface="Calibri" pitchFamily="34" charset="-120"/>
              </a:rPr>
              <a:t>Create a virtual machine</a:t>
            </a:r>
            <a:endParaRPr lang="en-US" sz="1500" dirty="0"/>
          </a:p>
        </p:txBody>
      </p:sp>
      <p:sp>
        <p:nvSpPr>
          <p:cNvPr id="30" name="Shape 28"/>
          <p:cNvSpPr/>
          <p:nvPr/>
        </p:nvSpPr>
        <p:spPr>
          <a:xfrm>
            <a:off x="6187288" y="3703320"/>
            <a:ext cx="1696669" cy="2011680"/>
          </a:xfrm>
          <a:prstGeom prst="roundRect">
            <a:avLst>
              <a:gd name="adj" fmla="val 6467"/>
            </a:avLst>
          </a:prstGeom>
          <a:solidFill>
            <a:srgbClr val="E6F4EE"/>
          </a:solidFill>
          <a:ln w="12700">
            <a:solidFill>
              <a:srgbClr val="E6F4EE"/>
            </a:solidFill>
            <a:prstDash val="solid"/>
          </a:ln>
        </p:spPr>
      </p:sp>
      <p:sp>
        <p:nvSpPr>
          <p:cNvPr id="31" name="Text 29"/>
          <p:cNvSpPr txBox="1"/>
          <p:nvPr/>
        </p:nvSpPr>
        <p:spPr>
          <a:xfrm>
            <a:off x="6370168" y="3840480"/>
            <a:ext cx="914400" cy="731520"/>
          </a:xfrm>
          <a:prstGeom prst="rect">
            <a:avLst/>
          </a:prstGeom>
          <a:noFill/>
          <a:ln/>
        </p:spPr>
        <p:txBody>
          <a:bodyPr wrap="square" lIns="0" tIns="0" rIns="0" bIns="0" rtlCol="0" anchor="ctr"/>
          <a:lstStyle/>
          <a:p>
            <a:pPr indent="0" marL="0">
              <a:buNone/>
            </a:pPr>
            <a:r>
              <a:rPr lang="en-US" sz="3600" b="1" dirty="0">
                <a:solidFill>
                  <a:srgbClr val="2A7F62"/>
                </a:solidFill>
                <a:latin typeface="Cambria" pitchFamily="34" charset="0"/>
                <a:ea typeface="Cambria" pitchFamily="34" charset="-122"/>
                <a:cs typeface="Cambria" pitchFamily="34" charset="-120"/>
              </a:rPr>
              <a:t>10</a:t>
            </a:r>
            <a:endParaRPr lang="en-US" sz="3600" dirty="0"/>
          </a:p>
        </p:txBody>
      </p:sp>
      <p:sp>
        <p:nvSpPr>
          <p:cNvPr id="32" name="Text 30"/>
          <p:cNvSpPr txBox="1"/>
          <p:nvPr/>
        </p:nvSpPr>
        <p:spPr>
          <a:xfrm>
            <a:off x="6370168" y="4617720"/>
            <a:ext cx="1330909" cy="960120"/>
          </a:xfrm>
          <a:prstGeom prst="rect">
            <a:avLst/>
          </a:prstGeom>
          <a:noFill/>
          <a:ln/>
        </p:spPr>
        <p:txBody>
          <a:bodyPr wrap="square" lIns="0" tIns="0" rIns="0" bIns="0" rtlCol="0" anchor="t"/>
          <a:lstStyle/>
          <a:p>
            <a:pPr indent="0" marL="0">
              <a:buNone/>
            </a:pPr>
            <a:r>
              <a:rPr lang="en-US" sz="1500" b="1" dirty="0">
                <a:solidFill>
                  <a:srgbClr val="17334B"/>
                </a:solidFill>
                <a:latin typeface="Calibri" pitchFamily="34" charset="0"/>
                <a:ea typeface="Calibri" pitchFamily="34" charset="-122"/>
                <a:cs typeface="Calibri" pitchFamily="34" charset="-120"/>
              </a:rPr>
              <a:t>Cloud responsibilities and APIs</a:t>
            </a:r>
            <a:endParaRPr lang="en-US" sz="1500" dirty="0"/>
          </a:p>
        </p:txBody>
      </p:sp>
      <p:sp>
        <p:nvSpPr>
          <p:cNvPr id="33" name="Shape 31"/>
          <p:cNvSpPr/>
          <p:nvPr/>
        </p:nvSpPr>
        <p:spPr>
          <a:xfrm>
            <a:off x="8066837" y="3703320"/>
            <a:ext cx="1696669" cy="2011680"/>
          </a:xfrm>
          <a:prstGeom prst="roundRect">
            <a:avLst>
              <a:gd name="adj" fmla="val 6467"/>
            </a:avLst>
          </a:prstGeom>
          <a:solidFill>
            <a:srgbClr val="E6F4EE"/>
          </a:solidFill>
          <a:ln w="12700">
            <a:solidFill>
              <a:srgbClr val="E6F4EE"/>
            </a:solidFill>
            <a:prstDash val="solid"/>
          </a:ln>
        </p:spPr>
      </p:sp>
      <p:sp>
        <p:nvSpPr>
          <p:cNvPr id="34" name="Text 32"/>
          <p:cNvSpPr txBox="1"/>
          <p:nvPr/>
        </p:nvSpPr>
        <p:spPr>
          <a:xfrm>
            <a:off x="8249717" y="3840480"/>
            <a:ext cx="914400" cy="731520"/>
          </a:xfrm>
          <a:prstGeom prst="rect">
            <a:avLst/>
          </a:prstGeom>
          <a:noFill/>
          <a:ln/>
        </p:spPr>
        <p:txBody>
          <a:bodyPr wrap="square" lIns="0" tIns="0" rIns="0" bIns="0" rtlCol="0" anchor="ctr"/>
          <a:lstStyle/>
          <a:p>
            <a:pPr indent="0" marL="0">
              <a:buNone/>
            </a:pPr>
            <a:r>
              <a:rPr lang="en-US" sz="3600" b="1" dirty="0">
                <a:solidFill>
                  <a:srgbClr val="2A7F62"/>
                </a:solidFill>
                <a:latin typeface="Cambria" pitchFamily="34" charset="0"/>
                <a:ea typeface="Cambria" pitchFamily="34" charset="-122"/>
                <a:cs typeface="Cambria" pitchFamily="34" charset="-120"/>
              </a:rPr>
              <a:t>11</a:t>
            </a:r>
            <a:endParaRPr lang="en-US" sz="3600" dirty="0"/>
          </a:p>
        </p:txBody>
      </p:sp>
      <p:sp>
        <p:nvSpPr>
          <p:cNvPr id="35" name="Text 33"/>
          <p:cNvSpPr txBox="1"/>
          <p:nvPr/>
        </p:nvSpPr>
        <p:spPr>
          <a:xfrm>
            <a:off x="8249717" y="4617720"/>
            <a:ext cx="1330909" cy="960120"/>
          </a:xfrm>
          <a:prstGeom prst="rect">
            <a:avLst/>
          </a:prstGeom>
          <a:noFill/>
          <a:ln/>
        </p:spPr>
        <p:txBody>
          <a:bodyPr wrap="square" lIns="0" tIns="0" rIns="0" bIns="0" rtlCol="0" anchor="t"/>
          <a:lstStyle/>
          <a:p>
            <a:pPr indent="0" marL="0">
              <a:buNone/>
            </a:pPr>
            <a:r>
              <a:rPr lang="en-US" sz="1500" b="1" dirty="0">
                <a:solidFill>
                  <a:srgbClr val="17334B"/>
                </a:solidFill>
                <a:latin typeface="Calibri" pitchFamily="34" charset="0"/>
                <a:ea typeface="Calibri" pitchFamily="34" charset="-122"/>
                <a:cs typeface="Calibri" pitchFamily="34" charset="-120"/>
              </a:rPr>
              <a:t>Resilience plan</a:t>
            </a:r>
            <a:endParaRPr lang="en-US" sz="1500" dirty="0"/>
          </a:p>
        </p:txBody>
      </p:sp>
      <p:sp>
        <p:nvSpPr>
          <p:cNvPr id="36" name="Shape 34"/>
          <p:cNvSpPr/>
          <p:nvPr/>
        </p:nvSpPr>
        <p:spPr>
          <a:xfrm>
            <a:off x="9946386" y="3703320"/>
            <a:ext cx="1696669" cy="2011680"/>
          </a:xfrm>
          <a:prstGeom prst="roundRect">
            <a:avLst>
              <a:gd name="adj" fmla="val 6467"/>
            </a:avLst>
          </a:prstGeom>
          <a:solidFill>
            <a:srgbClr val="E6F4EE"/>
          </a:solidFill>
          <a:ln w="12700">
            <a:solidFill>
              <a:srgbClr val="E6F4EE"/>
            </a:solidFill>
            <a:prstDash val="solid"/>
          </a:ln>
        </p:spPr>
      </p:sp>
      <p:sp>
        <p:nvSpPr>
          <p:cNvPr id="37" name="Text 35"/>
          <p:cNvSpPr txBox="1"/>
          <p:nvPr/>
        </p:nvSpPr>
        <p:spPr>
          <a:xfrm>
            <a:off x="10129266" y="3840480"/>
            <a:ext cx="914400" cy="731520"/>
          </a:xfrm>
          <a:prstGeom prst="rect">
            <a:avLst/>
          </a:prstGeom>
          <a:noFill/>
          <a:ln/>
        </p:spPr>
        <p:txBody>
          <a:bodyPr wrap="square" lIns="0" tIns="0" rIns="0" bIns="0" rtlCol="0" anchor="ctr"/>
          <a:lstStyle/>
          <a:p>
            <a:pPr indent="0" marL="0">
              <a:buNone/>
            </a:pPr>
            <a:r>
              <a:rPr lang="en-US" sz="3600" b="1" dirty="0">
                <a:solidFill>
                  <a:srgbClr val="2A7F62"/>
                </a:solidFill>
                <a:latin typeface="Cambria" pitchFamily="34" charset="0"/>
                <a:ea typeface="Cambria" pitchFamily="34" charset="-122"/>
                <a:cs typeface="Cambria" pitchFamily="34" charset="-120"/>
              </a:rPr>
              <a:t>12</a:t>
            </a:r>
            <a:endParaRPr lang="en-US" sz="3600" dirty="0"/>
          </a:p>
        </p:txBody>
      </p:sp>
      <p:sp>
        <p:nvSpPr>
          <p:cNvPr id="38" name="Text 36"/>
          <p:cNvSpPr txBox="1"/>
          <p:nvPr/>
        </p:nvSpPr>
        <p:spPr>
          <a:xfrm>
            <a:off x="10129266" y="4617720"/>
            <a:ext cx="1330909" cy="960120"/>
          </a:xfrm>
          <a:prstGeom prst="rect">
            <a:avLst/>
          </a:prstGeom>
          <a:noFill/>
          <a:ln/>
        </p:spPr>
        <p:txBody>
          <a:bodyPr wrap="square" lIns="0" tIns="0" rIns="0" bIns="0" rtlCol="0" anchor="t"/>
          <a:lstStyle/>
          <a:p>
            <a:pPr indent="0" marL="0">
              <a:buNone/>
            </a:pPr>
            <a:r>
              <a:rPr lang="en-US" sz="1500" b="1" dirty="0">
                <a:solidFill>
                  <a:srgbClr val="17334B"/>
                </a:solidFill>
                <a:latin typeface="Calibri" pitchFamily="34" charset="0"/>
                <a:ea typeface="Calibri" pitchFamily="34" charset="-122"/>
                <a:cs typeface="Calibri" pitchFamily="34" charset="-120"/>
              </a:rPr>
              <a:t>Cisco Intro to IoT badge</a:t>
            </a:r>
            <a:endParaRPr lang="en-US" sz="1500" dirty="0"/>
          </a:p>
        </p:txBody>
      </p:sp>
      <p:sp>
        <p:nvSpPr>
          <p:cNvPr id="39" name="Text 37"/>
          <p:cNvSpPr txBox="1"/>
          <p:nvPr/>
        </p:nvSpPr>
        <p:spPr>
          <a:xfrm>
            <a:off x="548640" y="6473952"/>
            <a:ext cx="11094415" cy="274320"/>
          </a:xfrm>
          <a:prstGeom prst="rect">
            <a:avLst/>
          </a:prstGeom>
          <a:noFill/>
          <a:ln/>
        </p:spPr>
        <p:txBody>
          <a:bodyPr wrap="square" lIns="0" tIns="0" rIns="0" bIns="0" rtlCol="0" anchor="ctr"/>
          <a:lstStyle/>
          <a:p>
            <a:pPr indent="0" marL="0">
              <a:buNone/>
            </a:pPr>
            <a:r>
              <a:rPr lang="en-US" sz="1000" dirty="0">
                <a:solidFill>
                  <a:srgbClr val="4F6577"/>
                </a:solidFill>
                <a:latin typeface="Calibri" pitchFamily="34" charset="0"/>
                <a:ea typeface="Calibri" pitchFamily="34" charset="-122"/>
                <a:cs typeface="Calibri" pitchFamily="34" charset="-120"/>
              </a:rPr>
              <a:t>Each practical lists steps, how to check it works and what to keep for revision. Teacher .pkt files and task sheets stay on Teams.</a:t>
            </a:r>
            <a:endParaRPr lang="en-US" sz="10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548640" y="411480"/>
            <a:ext cx="11094415" cy="731520"/>
          </a:xfrm>
          <a:prstGeom prst="rect">
            <a:avLst/>
          </a:prstGeom>
          <a:noFill/>
          <a:ln/>
        </p:spPr>
        <p:txBody>
          <a:bodyPr wrap="square" lIns="0" tIns="0" rIns="0" bIns="0" rtlCol="0" anchor="ctr"/>
          <a:lstStyle/>
          <a:p>
            <a:pPr indent="0" marL="0">
              <a:buNone/>
            </a:pPr>
            <a:r>
              <a:rPr lang="en-US" sz="3200" b="1" dirty="0">
                <a:solidFill>
                  <a:srgbClr val="17334B"/>
                </a:solidFill>
                <a:latin typeface="Cambria" pitchFamily="34" charset="0"/>
                <a:ea typeface="Cambria" pitchFamily="34" charset="-122"/>
                <a:cs typeface="Cambria" pitchFamily="34" charset="-120"/>
              </a:rPr>
              <a:t>Revision and exam technique</a:t>
            </a:r>
            <a:endParaRPr lang="en-US" sz="3200" dirty="0"/>
          </a:p>
        </p:txBody>
      </p:sp>
      <p:sp>
        <p:nvSpPr>
          <p:cNvPr id="3" name="Shape 1"/>
          <p:cNvSpPr/>
          <p:nvPr/>
        </p:nvSpPr>
        <p:spPr>
          <a:xfrm>
            <a:off x="548640" y="1463040"/>
            <a:ext cx="1696669" cy="822960"/>
          </a:xfrm>
          <a:prstGeom prst="chevron">
            <a:avLst/>
          </a:prstGeom>
          <a:solidFill>
            <a:srgbClr val="14304A"/>
          </a:solidFill>
          <a:ln w="12700">
            <a:solidFill>
              <a:srgbClr val="FFFFFF"/>
            </a:solidFill>
            <a:prstDash val="solid"/>
          </a:ln>
        </p:spPr>
      </p:sp>
      <p:sp>
        <p:nvSpPr>
          <p:cNvPr id="4" name="Text 2"/>
          <p:cNvSpPr txBox="1"/>
          <p:nvPr/>
        </p:nvSpPr>
        <p:spPr>
          <a:xfrm>
            <a:off x="868680" y="1463040"/>
            <a:ext cx="1148029" cy="82296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RAG the spec</a:t>
            </a:r>
            <a:endParaRPr lang="en-US" sz="1300" dirty="0"/>
          </a:p>
        </p:txBody>
      </p:sp>
      <p:sp>
        <p:nvSpPr>
          <p:cNvPr id="5" name="Shape 3"/>
          <p:cNvSpPr/>
          <p:nvPr/>
        </p:nvSpPr>
        <p:spPr>
          <a:xfrm>
            <a:off x="2428189" y="1463040"/>
            <a:ext cx="1696669" cy="822960"/>
          </a:xfrm>
          <a:prstGeom prst="chevron">
            <a:avLst/>
          </a:prstGeom>
          <a:solidFill>
            <a:srgbClr val="2A7F62"/>
          </a:solidFill>
          <a:ln w="12700">
            <a:solidFill>
              <a:srgbClr val="FFFFFF"/>
            </a:solidFill>
            <a:prstDash val="solid"/>
          </a:ln>
        </p:spPr>
      </p:sp>
      <p:sp>
        <p:nvSpPr>
          <p:cNvPr id="6" name="Text 4"/>
          <p:cNvSpPr txBox="1"/>
          <p:nvPr/>
        </p:nvSpPr>
        <p:spPr>
          <a:xfrm>
            <a:off x="2748229" y="1463040"/>
            <a:ext cx="1148029" cy="82296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Re-learn reds</a:t>
            </a:r>
            <a:endParaRPr lang="en-US" sz="1300" dirty="0"/>
          </a:p>
        </p:txBody>
      </p:sp>
      <p:sp>
        <p:nvSpPr>
          <p:cNvPr id="7" name="Shape 5"/>
          <p:cNvSpPr/>
          <p:nvPr/>
        </p:nvSpPr>
        <p:spPr>
          <a:xfrm>
            <a:off x="4307738" y="1463040"/>
            <a:ext cx="1696669" cy="822960"/>
          </a:xfrm>
          <a:prstGeom prst="chevron">
            <a:avLst/>
          </a:prstGeom>
          <a:solidFill>
            <a:srgbClr val="14304A"/>
          </a:solidFill>
          <a:ln w="12700">
            <a:solidFill>
              <a:srgbClr val="FFFFFF"/>
            </a:solidFill>
            <a:prstDash val="solid"/>
          </a:ln>
        </p:spPr>
      </p:sp>
      <p:sp>
        <p:nvSpPr>
          <p:cNvPr id="8" name="Text 6"/>
          <p:cNvSpPr txBox="1"/>
          <p:nvPr/>
        </p:nvSpPr>
        <p:spPr>
          <a:xfrm>
            <a:off x="4627778" y="1463040"/>
            <a:ext cx="1148029" cy="82296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Quiz</a:t>
            </a:r>
            <a:endParaRPr lang="en-US" sz="1300" dirty="0"/>
          </a:p>
        </p:txBody>
      </p:sp>
      <p:sp>
        <p:nvSpPr>
          <p:cNvPr id="9" name="Shape 7"/>
          <p:cNvSpPr/>
          <p:nvPr/>
        </p:nvSpPr>
        <p:spPr>
          <a:xfrm>
            <a:off x="6187288" y="1463040"/>
            <a:ext cx="1696669" cy="822960"/>
          </a:xfrm>
          <a:prstGeom prst="chevron">
            <a:avLst/>
          </a:prstGeom>
          <a:solidFill>
            <a:srgbClr val="2A7F62"/>
          </a:solidFill>
          <a:ln w="12700">
            <a:solidFill>
              <a:srgbClr val="FFFFFF"/>
            </a:solidFill>
            <a:prstDash val="solid"/>
          </a:ln>
        </p:spPr>
      </p:sp>
      <p:sp>
        <p:nvSpPr>
          <p:cNvPr id="10" name="Text 8"/>
          <p:cNvSpPr txBox="1"/>
          <p:nvPr/>
        </p:nvSpPr>
        <p:spPr>
          <a:xfrm>
            <a:off x="6507328" y="1463040"/>
            <a:ext cx="1148029" cy="82296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Exam practice</a:t>
            </a:r>
            <a:endParaRPr lang="en-US" sz="1300" dirty="0"/>
          </a:p>
        </p:txBody>
      </p:sp>
      <p:sp>
        <p:nvSpPr>
          <p:cNvPr id="11" name="Shape 9"/>
          <p:cNvSpPr/>
          <p:nvPr/>
        </p:nvSpPr>
        <p:spPr>
          <a:xfrm>
            <a:off x="8066837" y="1463040"/>
            <a:ext cx="1696669" cy="822960"/>
          </a:xfrm>
          <a:prstGeom prst="chevron">
            <a:avLst/>
          </a:prstGeom>
          <a:solidFill>
            <a:srgbClr val="14304A"/>
          </a:solidFill>
          <a:ln w="12700">
            <a:solidFill>
              <a:srgbClr val="FFFFFF"/>
            </a:solidFill>
            <a:prstDash val="solid"/>
          </a:ln>
        </p:spPr>
      </p:sp>
      <p:sp>
        <p:nvSpPr>
          <p:cNvPr id="12" name="Text 10"/>
          <p:cNvSpPr txBox="1"/>
          <p:nvPr/>
        </p:nvSpPr>
        <p:spPr>
          <a:xfrm>
            <a:off x="8386877" y="1463040"/>
            <a:ext cx="1148029" cy="82296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Mark with levels</a:t>
            </a:r>
            <a:endParaRPr lang="en-US" sz="1300" dirty="0"/>
          </a:p>
        </p:txBody>
      </p:sp>
      <p:sp>
        <p:nvSpPr>
          <p:cNvPr id="13" name="Shape 11"/>
          <p:cNvSpPr/>
          <p:nvPr/>
        </p:nvSpPr>
        <p:spPr>
          <a:xfrm>
            <a:off x="9946386" y="1463040"/>
            <a:ext cx="1696669" cy="822960"/>
          </a:xfrm>
          <a:prstGeom prst="chevron">
            <a:avLst/>
          </a:prstGeom>
          <a:solidFill>
            <a:srgbClr val="2A7F62"/>
          </a:solidFill>
          <a:ln w="12700">
            <a:solidFill>
              <a:srgbClr val="FFFFFF"/>
            </a:solidFill>
            <a:prstDash val="solid"/>
          </a:ln>
        </p:spPr>
      </p:sp>
      <p:sp>
        <p:nvSpPr>
          <p:cNvPr id="14" name="Text 12"/>
          <p:cNvSpPr txBox="1"/>
          <p:nvPr/>
        </p:nvSpPr>
        <p:spPr>
          <a:xfrm>
            <a:off x="10266426" y="1463040"/>
            <a:ext cx="1148029" cy="82296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Re-do</a:t>
            </a:r>
            <a:endParaRPr lang="en-US" sz="1300" dirty="0"/>
          </a:p>
        </p:txBody>
      </p:sp>
      <p:sp>
        <p:nvSpPr>
          <p:cNvPr id="15" name="Shape 13"/>
          <p:cNvSpPr/>
          <p:nvPr/>
        </p:nvSpPr>
        <p:spPr>
          <a:xfrm>
            <a:off x="548640" y="2651760"/>
            <a:ext cx="3566160" cy="2103120"/>
          </a:xfrm>
          <a:prstGeom prst="roundRect">
            <a:avLst>
              <a:gd name="adj" fmla="val 4348"/>
            </a:avLst>
          </a:prstGeom>
          <a:solidFill>
            <a:srgbClr val="EAF2F9"/>
          </a:solidFill>
          <a:ln w="12700">
            <a:solidFill>
              <a:srgbClr val="EAF2F9"/>
            </a:solidFill>
            <a:prstDash val="solid"/>
          </a:ln>
        </p:spPr>
      </p:sp>
      <p:sp>
        <p:nvSpPr>
          <p:cNvPr id="16" name="Text 14"/>
          <p:cNvSpPr txBox="1"/>
          <p:nvPr/>
        </p:nvSpPr>
        <p:spPr>
          <a:xfrm>
            <a:off x="713232" y="2761488"/>
            <a:ext cx="3236976" cy="1883664"/>
          </a:xfrm>
          <a:prstGeom prst="rect">
            <a:avLst/>
          </a:prstGeom>
          <a:noFill/>
          <a:ln/>
        </p:spPr>
        <p:txBody>
          <a:bodyPr wrap="square" lIns="0" tIns="0" rIns="0" bIns="0" rtlCol="0" anchor="t"/>
          <a:lstStyle/>
          <a:p>
            <a:pPr indent="0" marL="0">
              <a:spcAft>
                <a:spcPts val="400"/>
              </a:spcAft>
              <a:buNone/>
            </a:pPr>
            <a:r>
              <a:rPr lang="en-US" sz="1600" b="1" dirty="0">
                <a:solidFill>
                  <a:srgbClr val="14304A"/>
                </a:solidFill>
                <a:latin typeface="Calibri" pitchFamily="34" charset="0"/>
                <a:ea typeface="Calibri" pitchFamily="34" charset="-122"/>
                <a:cs typeface="Calibri" pitchFamily="34" charset="-120"/>
              </a:rPr>
              <a:t>Developed points</a:t>
            </a:r>
            <a:endParaRPr lang="en-US" sz="1600" dirty="0"/>
          </a:p>
          <a:p>
            <a:pPr indent="0" marL="0">
              <a:spcAft>
                <a:spcPts val="400"/>
              </a:spcAft>
              <a:buNone/>
            </a:pPr>
            <a:r>
              <a:rPr lang="en-US" sz="1400" dirty="0">
                <a:solidFill>
                  <a:srgbClr val="17334B"/>
                </a:solidFill>
                <a:latin typeface="Calibri" pitchFamily="34" charset="0"/>
                <a:ea typeface="Calibri" pitchFamily="34" charset="-122"/>
                <a:cs typeface="Calibri" pitchFamily="34" charset="-120"/>
              </a:rPr>
              <a:t>Point → because → so for this business → link to the question. One developed point beats three listed ones.</a:t>
            </a:r>
            <a:endParaRPr lang="en-US" sz="1600" dirty="0"/>
          </a:p>
        </p:txBody>
      </p:sp>
      <p:sp>
        <p:nvSpPr>
          <p:cNvPr id="17" name="Shape 15"/>
          <p:cNvSpPr/>
          <p:nvPr/>
        </p:nvSpPr>
        <p:spPr>
          <a:xfrm>
            <a:off x="4297680" y="2651760"/>
            <a:ext cx="3566160" cy="2103120"/>
          </a:xfrm>
          <a:prstGeom prst="roundRect">
            <a:avLst>
              <a:gd name="adj" fmla="val 4348"/>
            </a:avLst>
          </a:prstGeom>
          <a:solidFill>
            <a:srgbClr val="E6F4EE"/>
          </a:solidFill>
          <a:ln w="12700">
            <a:solidFill>
              <a:srgbClr val="E6F4EE"/>
            </a:solidFill>
            <a:prstDash val="solid"/>
          </a:ln>
        </p:spPr>
      </p:sp>
      <p:sp>
        <p:nvSpPr>
          <p:cNvPr id="18" name="Text 16"/>
          <p:cNvSpPr txBox="1"/>
          <p:nvPr/>
        </p:nvSpPr>
        <p:spPr>
          <a:xfrm>
            <a:off x="4462272" y="2761488"/>
            <a:ext cx="3236976" cy="1883664"/>
          </a:xfrm>
          <a:prstGeom prst="rect">
            <a:avLst/>
          </a:prstGeom>
          <a:noFill/>
          <a:ln/>
        </p:spPr>
        <p:txBody>
          <a:bodyPr wrap="square" lIns="0" tIns="0" rIns="0" bIns="0" rtlCol="0" anchor="t"/>
          <a:lstStyle/>
          <a:p>
            <a:pPr indent="0" marL="0">
              <a:spcAft>
                <a:spcPts val="400"/>
              </a:spcAft>
              <a:buNone/>
            </a:pPr>
            <a:r>
              <a:rPr lang="en-US" sz="1600" b="1" dirty="0">
                <a:solidFill>
                  <a:srgbClr val="2A7F62"/>
                </a:solidFill>
                <a:latin typeface="Calibri" pitchFamily="34" charset="0"/>
                <a:ea typeface="Calibri" pitchFamily="34" charset="-122"/>
                <a:cs typeface="Calibri" pitchFamily="34" charset="-120"/>
              </a:rPr>
              <a:t>Weak → strong</a:t>
            </a:r>
            <a:endParaRPr lang="en-US" sz="1600" dirty="0"/>
          </a:p>
          <a:p>
            <a:pPr indent="0" marL="0">
              <a:spcAft>
                <a:spcPts val="400"/>
              </a:spcAft>
              <a:buNone/>
            </a:pPr>
            <a:r>
              <a:rPr lang="en-US" sz="1400" dirty="0">
                <a:solidFill>
                  <a:srgbClr val="17334B"/>
                </a:solidFill>
                <a:latin typeface="Calibri" pitchFamily="34" charset="0"/>
                <a:ea typeface="Calibri" pitchFamily="34" charset="-122"/>
                <a:cs typeface="Calibri" pitchFamily="34" charset="-120"/>
              </a:rPr>
              <a:t>“Cloud is cheaper.”</a:t>
            </a:r>
            <a:endParaRPr lang="en-US" sz="1600" dirty="0"/>
          </a:p>
          <a:p>
            <a:pPr indent="0" marL="0">
              <a:spcAft>
                <a:spcPts val="400"/>
              </a:spcAft>
              <a:buNone/>
            </a:pPr>
            <a:r>
              <a:rPr lang="en-US" sz="1400" dirty="0">
                <a:solidFill>
                  <a:srgbClr val="17334B"/>
                </a:solidFill>
                <a:latin typeface="Calibri" pitchFamily="34" charset="0"/>
                <a:ea typeface="Calibri" pitchFamily="34" charset="-122"/>
                <a:cs typeface="Calibri" pitchFamily="34" charset="-120"/>
              </a:rPr>
              <a:t>→ “The shop avoids buying servers and pays only for what it uses, so its costs fall in quiet months.”</a:t>
            </a:r>
            <a:endParaRPr lang="en-US" sz="1600" dirty="0"/>
          </a:p>
        </p:txBody>
      </p:sp>
      <p:sp>
        <p:nvSpPr>
          <p:cNvPr id="19" name="Shape 17"/>
          <p:cNvSpPr/>
          <p:nvPr/>
        </p:nvSpPr>
        <p:spPr>
          <a:xfrm>
            <a:off x="8046720" y="2651760"/>
            <a:ext cx="3593592" cy="2103120"/>
          </a:xfrm>
          <a:prstGeom prst="roundRect">
            <a:avLst>
              <a:gd name="adj" fmla="val 4348"/>
            </a:avLst>
          </a:prstGeom>
          <a:solidFill>
            <a:srgbClr val="FDF1E7"/>
          </a:solidFill>
          <a:ln w="12700">
            <a:solidFill>
              <a:srgbClr val="FDF1E7"/>
            </a:solidFill>
            <a:prstDash val="solid"/>
          </a:ln>
        </p:spPr>
      </p:sp>
      <p:sp>
        <p:nvSpPr>
          <p:cNvPr id="20" name="Text 18"/>
          <p:cNvSpPr txBox="1"/>
          <p:nvPr/>
        </p:nvSpPr>
        <p:spPr>
          <a:xfrm>
            <a:off x="8211312" y="2761488"/>
            <a:ext cx="3264408" cy="1883664"/>
          </a:xfrm>
          <a:prstGeom prst="rect">
            <a:avLst/>
          </a:prstGeom>
          <a:noFill/>
          <a:ln/>
        </p:spPr>
        <p:txBody>
          <a:bodyPr wrap="square" lIns="0" tIns="0" rIns="0" bIns="0" rtlCol="0" anchor="t"/>
          <a:lstStyle/>
          <a:p>
            <a:pPr indent="0" marL="0">
              <a:spcAft>
                <a:spcPts val="400"/>
              </a:spcAft>
              <a:buNone/>
            </a:pPr>
            <a:r>
              <a:rPr lang="en-US" sz="1600" b="1" dirty="0">
                <a:solidFill>
                  <a:srgbClr val="14304A"/>
                </a:solidFill>
                <a:latin typeface="Calibri" pitchFamily="34" charset="0"/>
                <a:ea typeface="Calibri" pitchFamily="34" charset="-122"/>
                <a:cs typeface="Calibri" pitchFamily="34" charset="-120"/>
              </a:rPr>
              <a:t>Timing</a:t>
            </a:r>
            <a:endParaRPr lang="en-US" sz="1600" dirty="0"/>
          </a:p>
          <a:p>
            <a:pPr indent="0" marL="0">
              <a:spcAft>
                <a:spcPts val="400"/>
              </a:spcAft>
              <a:buNone/>
            </a:pPr>
            <a:r>
              <a:rPr lang="en-US" sz="1400" dirty="0">
                <a:solidFill>
                  <a:srgbClr val="17334B"/>
                </a:solidFill>
                <a:latin typeface="Calibri" pitchFamily="34" charset="0"/>
                <a:ea typeface="Calibri" pitchFamily="34" charset="-122"/>
                <a:cs typeface="Calibri" pitchFamily="34" charset="-120"/>
              </a:rPr>
              <a:t>About 1 minute per mark. Plan long answers for 2–3 minutes: for, against, judgement.</a:t>
            </a:r>
            <a:endParaRPr lang="en-US" sz="16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14304A"/>
        </a:solidFill>
      </p:bgPr>
    </p:bg>
    <p:spTree>
      <p:nvGrpSpPr>
        <p:cNvPr id="1" name=""/>
        <p:cNvGrpSpPr/>
        <p:nvPr/>
      </p:nvGrpSpPr>
      <p:grpSpPr>
        <a:xfrm>
          <a:off x="0" y="0"/>
          <a:ext cx="0" cy="0"/>
          <a:chOff x="0" y="0"/>
          <a:chExt cx="0" cy="0"/>
        </a:xfrm>
      </p:grpSpPr>
      <p:sp>
        <p:nvSpPr>
          <p:cNvPr id="2" name="Text 0"/>
          <p:cNvSpPr txBox="1"/>
          <p:nvPr/>
        </p:nvSpPr>
        <p:spPr>
          <a:xfrm>
            <a:off x="548640" y="1097280"/>
            <a:ext cx="6400800" cy="914400"/>
          </a:xfrm>
          <a:prstGeom prst="rect">
            <a:avLst/>
          </a:prstGeom>
          <a:noFill/>
          <a:ln/>
        </p:spPr>
        <p:txBody>
          <a:bodyPr wrap="square" lIns="0" tIns="0" rIns="0" bIns="0" rtlCol="0" anchor="ctr"/>
          <a:lstStyle/>
          <a:p>
            <a:pPr indent="0" marL="0">
              <a:buNone/>
            </a:pPr>
            <a:r>
              <a:rPr lang="en-US" sz="4200" b="1" dirty="0">
                <a:solidFill>
                  <a:srgbClr val="FFFFFF"/>
                </a:solidFill>
                <a:latin typeface="Cambria" pitchFamily="34" charset="0"/>
                <a:ea typeface="Cambria" pitchFamily="34" charset="-122"/>
                <a:cs typeface="Cambria" pitchFamily="34" charset="-120"/>
              </a:rPr>
              <a:t>Ready to deliver</a:t>
            </a:r>
            <a:endParaRPr lang="en-US" sz="4200" dirty="0"/>
          </a:p>
        </p:txBody>
      </p:sp>
      <p:sp>
        <p:nvSpPr>
          <p:cNvPr id="3" name="Text 1"/>
          <p:cNvSpPr txBox="1"/>
          <p:nvPr/>
        </p:nvSpPr>
        <p:spPr>
          <a:xfrm>
            <a:off x="548640" y="2194560"/>
            <a:ext cx="6035040" cy="3200400"/>
          </a:xfrm>
          <a:prstGeom prst="rect">
            <a:avLst/>
          </a:prstGeom>
          <a:noFill/>
          <a:ln/>
        </p:spPr>
        <p:txBody>
          <a:bodyPr wrap="square" lIns="635" tIns="635" rIns="635" bIns="635" rtlCol="0" anchor="t"/>
          <a:lstStyle/>
          <a:p>
            <a:pPr marL="342900" indent="-342900">
              <a:spcAft>
                <a:spcPts val="600"/>
              </a:spcAft>
              <a:buSzPct val="100000"/>
              <a:buChar char="•"/>
            </a:pPr>
            <a:r>
              <a:rPr lang="en-US" sz="1800" dirty="0">
                <a:solidFill>
                  <a:srgbClr val="FFFFFF"/>
                </a:solidFill>
                <a:latin typeface="Calibri" pitchFamily="34" charset="0"/>
                <a:ea typeface="Calibri" pitchFamily="34" charset="-122"/>
                <a:cs typeface="Calibri" pitchFamily="34" charset="-120"/>
              </a:rPr>
              <a:t>Share the start page link in Teams</a:t>
            </a:r>
            <a:endParaRPr lang="en-US" sz="1800" dirty="0"/>
          </a:p>
          <a:p>
            <a:pPr marL="342900" indent="-342900">
              <a:spcAft>
                <a:spcPts val="600"/>
              </a:spcAft>
              <a:buSzPct val="100000"/>
              <a:buChar char="•"/>
            </a:pPr>
            <a:r>
              <a:rPr lang="en-US" sz="1800" dirty="0">
                <a:solidFill>
                  <a:srgbClr val="FFFFFF"/>
                </a:solidFill>
                <a:latin typeface="Calibri" pitchFamily="34" charset="0"/>
                <a:ea typeface="Calibri" pitchFamily="34" charset="-122"/>
                <a:cs typeface="Calibri" pitchFamily="34" charset="-120"/>
              </a:rPr>
              <a:t>Lesson 1: tour the site and the RAG checklist</a:t>
            </a:r>
            <a:endParaRPr lang="en-US" sz="1800" dirty="0"/>
          </a:p>
          <a:p>
            <a:pPr marL="342900" indent="-342900">
              <a:spcAft>
                <a:spcPts val="600"/>
              </a:spcAft>
              <a:buSzPct val="100000"/>
              <a:buChar char="•"/>
            </a:pPr>
            <a:r>
              <a:rPr lang="en-US" sz="1800" dirty="0">
                <a:solidFill>
                  <a:srgbClr val="FFFFFF"/>
                </a:solidFill>
                <a:latin typeface="Calibri" pitchFamily="34" charset="0"/>
                <a:ea typeface="Calibri" pitchFamily="34" charset="-122"/>
                <a:cs typeface="Calibri" pitchFamily="34" charset="-120"/>
              </a:rPr>
              <a:t>One practical every week or two</a:t>
            </a:r>
            <a:endParaRPr lang="en-US" sz="1800" dirty="0"/>
          </a:p>
          <a:p>
            <a:pPr marL="342900" indent="-342900">
              <a:spcAft>
                <a:spcPts val="600"/>
              </a:spcAft>
              <a:buSzPct val="100000"/>
              <a:buChar char="•"/>
            </a:pPr>
            <a:r>
              <a:rPr lang="en-US" sz="1800" dirty="0">
                <a:solidFill>
                  <a:srgbClr val="FFFFFF"/>
                </a:solidFill>
                <a:latin typeface="Calibri" pitchFamily="34" charset="0"/>
                <a:ea typeface="Calibri" pitchFamily="34" charset="-122"/>
                <a:cs typeface="Calibri" pitchFamily="34" charset="-120"/>
              </a:rPr>
              <a:t>Quizzes as starters and exit checks</a:t>
            </a:r>
            <a:endParaRPr lang="en-US" sz="1800" dirty="0"/>
          </a:p>
          <a:p>
            <a:pPr marL="342900" indent="-342900">
              <a:spcAft>
                <a:spcPts val="600"/>
              </a:spcAft>
              <a:buSzPct val="100000"/>
              <a:buChar char="•"/>
            </a:pPr>
            <a:r>
              <a:rPr lang="en-US" sz="1800" dirty="0">
                <a:solidFill>
                  <a:srgbClr val="FFFFFF"/>
                </a:solidFill>
                <a:latin typeface="Calibri" pitchFamily="34" charset="0"/>
                <a:ea typeface="Calibri" pitchFamily="34" charset="-122"/>
                <a:cs typeface="Calibri" pitchFamily="34" charset="-120"/>
              </a:rPr>
              <a:t>Exam practice from spring term</a:t>
            </a:r>
            <a:endParaRPr lang="en-US" sz="1800" dirty="0"/>
          </a:p>
        </p:txBody>
      </p:sp>
      <p:sp>
        <p:nvSpPr>
          <p:cNvPr id="4" name="Shape 2"/>
          <p:cNvSpPr/>
          <p:nvPr/>
        </p:nvSpPr>
        <p:spPr>
          <a:xfrm>
            <a:off x="6766560" y="2194560"/>
            <a:ext cx="4873752" cy="1666253"/>
          </a:xfrm>
          <a:prstGeom prst="roundRect">
            <a:avLst>
              <a:gd name="adj" fmla="val 8232"/>
            </a:avLst>
          </a:prstGeom>
          <a:solidFill>
            <a:srgbClr val="FFFFFF"/>
          </a:solidFill>
          <a:ln w="12700">
            <a:solidFill>
              <a:srgbClr val="FFFFFF"/>
            </a:solidFill>
            <a:prstDash val="solid"/>
          </a:ln>
        </p:spPr>
      </p:sp>
      <p:pic>
        <p:nvPicPr>
          <p:cNvPr id="5" name="Image 0" descr="/private/tmp/claude-501/-Users-johnaikeremiokha-code-Claude-Project/bf844d04-1b41-4e28-bbaa-8211504dbf91/scratchpad/deck/figs7/tcp_ip_layers_with_example_protocols.png">    </p:cNvPr>
          <p:cNvPicPr>
            <a:picLocks noChangeAspect="1"/>
          </p:cNvPicPr>
          <p:nvPr/>
        </p:nvPicPr>
        <p:blipFill>
          <a:blip r:embed="rId1"/>
          <a:stretch>
            <a:fillRect/>
          </a:stretch>
        </p:blipFill>
        <p:spPr>
          <a:xfrm>
            <a:off x="6903720" y="2331720"/>
            <a:ext cx="4599432" cy="1391933"/>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33</Slides>
  <Notes>33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7 Digital environments: teacher delivery deck</dc:title>
  <dc:subject>PptxGenJS Presentation</dc:subject>
  <dc:creator>Unit 7 course team</dc:creator>
  <cp:lastModifiedBy>Unit 7 course team</cp:lastModifiedBy>
  <cp:revision>1</cp:revision>
  <dcterms:created xsi:type="dcterms:W3CDTF">2026-09-30T18:34:11Z</dcterms:created>
  <dcterms:modified xsi:type="dcterms:W3CDTF">2026-09-30T18:34:11Z</dcterms:modified>
</cp:coreProperties>
</file>