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this deck supports delivery of content area 8 alongside the student course site (nigeriastudentcenter.github.io/btech/unit8/start.html).
Every lesson slide follows the college routine: starter, aim, teach, practical, task, check, flipped homework.
Speaker notes give teaching points, questions, differentiation, and the matching workbook section, practical and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your existing starters and the 8.1 eLearning module on Teams.
End each lesson with a site quiz question or an exam-style exit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 area 8 is part of the T Level core, assessed in the written examination (Paper 2 in the 2025–26 plan). Check current arrangements with the awarding organisation.
The specification repeatedly asks for impacts, prevention AND mitigation, and benefits AND drawbacks: build these pairs into every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weakness: listing controls without saying which threat each one stops.
Use official sample assessment materials for timed mocks; the site’s exam practice is original.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Tour the site in the first lesson and show the RAG checklist.
Work saves in the browser only: remind students to download backups on shared PCs.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Computer Misuse Act before the first practical and refer back to it in M4 (penetration testing).
The security rule is held on the server, so students cannot remove it from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Half term and Easter fall inside 8.2 and 8.3: use the site quizzes as holiday retrieval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8.1 eLearning module from Teams as a flipped task before this lesson.
Question: why is access information the most dangerous to lose?
Stretch: which impacts are regulatory, reputational, financial or legal?
Video (S1): Cyber threats and why cyber attacks happen (MrBrownCS).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prevention vs mitigation: backups do not stop ransomware but limit its damage.
Question: why is a worm more dangerous on an unpatched network?
Videos (T1): Types of malware; Botnets &amp; DDoS; Computerphile WannaCry (stretch).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SQL injection only with the diagram or a local test page, never a live site.
Link to Unit 12 (software development): secure coding.
Videos (T2): MrBrownCS attacks; Computerphile SQL injection, XSS and password cracking (stretch).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real (sanitised) scam texts and emails from staff for the practical.
Question: why does MFA help even when training fails?
Videos (T3): MrBrownCS social engineering (two videos).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APIs to the Postman demo from content area 7.
Videos (T4): Computerphile man-in-the-middle; DNS cache poisoning and KRACK (stretch).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Order of actions when dismissing staff: suspend accounts, remove from premises, recover devices.
Videos (V1, V2): Vulnerabilities; Avi Rubin TED talk; Cisco Anatomy of an IoT Attack; Internal threats.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college perimeter (or use a floor plan) and spot vulnerabilities layer by layer.
Videos (V3): Physical security measures &amp; biometrics; Physical security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every technique, insist on one benefit and one drawback.
Videos (M1): Protecting against malware; Detection and prevention; Prevention measures.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teacher’s dh.xlsx spreadsheet (P = 23, G = 9, a = 4, b = 3 → shared key 9).
Videos (M2): Symmetric and asymmetric encryption; Computerphile hashing and Diffie-Hellman.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NCSC password guidance PDF on Teams.
Videos (M3): Computerphile 2FA; Tom Scott on 2FA; password managers.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John the Ripper presentations (Teams) fit here as a discussion of password auditing.
Videos (M4): Backup policies; Ethical hacking and penetration 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Revisit VLANs from content area 7 as virtual segregation.
Videos (M5): Firewalls; Cisco Anatomy of an Attack.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Specification wording: confidentiality controls access; integrity is supported by confidentiality; availability is only useful with integrity.
Question: how can too much confidentiality harm availability?
Video (C1): IBM Technology, What is the CIA triad.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Authentication proves who you are; authorisation decides what you may do. Students confuse these every year.
Shared logins break accountability: a common scenario question.
Video (C2): Professor Messer, AAA (stretch).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1 T3 · 2 T2 · 3–4 M2 · 5 C2 · 6 M4 · 7 M5 · 8 V3 · 9 C1 · 10 T1.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weeks: target red spec points from the Course guide checklist, then Exam practice 1 and 2 before a timed official sample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Site: nigeriastudentcenter.github.io/btech/unit8/start.html
The AI tutor depends on the college Azure subscription being active; the rest of the site works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340"/>
        </a:solidFill>
      </p:bgPr>
    </p:bg>
    <p:spTree>
      <p:nvGrpSpPr>
        <p:cNvPr id="1" name=""/>
        <p:cNvGrpSpPr/>
        <p:nvPr/>
      </p:nvGrpSpPr>
      <p:grpSpPr>
        <a:xfrm>
          <a:off x="0" y="0"/>
          <a:ext cx="0" cy="0"/>
          <a:chOff x="0" y="0"/>
          <a:chExt cx="0" cy="0"/>
        </a:xfrm>
      </p:grpSpPr>
      <p:sp>
        <p:nvSpPr>
          <p:cNvPr id="2" name="Text 0"/>
          <p:cNvSpPr txBox="1"/>
          <p:nvPr/>
        </p:nvSpPr>
        <p:spPr>
          <a:xfrm>
            <a:off x="548640" y="1097280"/>
            <a:ext cx="5486400" cy="548640"/>
          </a:xfrm>
          <a:prstGeom prst="rect">
            <a:avLst/>
          </a:prstGeom>
          <a:noFill/>
          <a:ln/>
        </p:spPr>
        <p:txBody>
          <a:bodyPr wrap="square" lIns="0" tIns="0" rIns="0" bIns="0" rtlCol="0" anchor="ctr"/>
          <a:lstStyle/>
          <a:p>
            <a:pPr indent="0" marL="0">
              <a:buNone/>
            </a:pPr>
            <a:r>
              <a:rPr lang="en-US" sz="2000" b="1" dirty="0">
                <a:solidFill>
                  <a:srgbClr val="E0A33D"/>
                </a:solidFill>
                <a:latin typeface="Calibri" pitchFamily="34" charset="0"/>
                <a:ea typeface="Calibri" pitchFamily="34" charset="-122"/>
                <a:cs typeface="Calibri" pitchFamily="34" charset="-120"/>
              </a:rPr>
              <a:t>Content area 8</a:t>
            </a:r>
            <a:endParaRPr lang="en-US" sz="2000" dirty="0"/>
          </a:p>
        </p:txBody>
      </p:sp>
      <p:sp>
        <p:nvSpPr>
          <p:cNvPr id="3" name="Text 1"/>
          <p:cNvSpPr txBox="1"/>
          <p:nvPr/>
        </p:nvSpPr>
        <p:spPr>
          <a:xfrm>
            <a:off x="548640" y="1600200"/>
            <a:ext cx="5852160" cy="914400"/>
          </a:xfrm>
          <a:prstGeom prst="rect">
            <a:avLst/>
          </a:prstGeom>
          <a:noFill/>
          <a:ln/>
        </p:spPr>
        <p:txBody>
          <a:bodyPr wrap="square" lIns="0" tIns="0" rIns="0" bIns="0" rtlCol="0" anchor="t"/>
          <a:lstStyle/>
          <a:p>
            <a:pPr indent="0" marL="0">
              <a:buNone/>
            </a:pPr>
            <a:r>
              <a:rPr lang="en-US" sz="5400" b="1" dirty="0">
                <a:solidFill>
                  <a:srgbClr val="FFFFFF"/>
                </a:solidFill>
                <a:latin typeface="Cambria" pitchFamily="34" charset="0"/>
                <a:ea typeface="Cambria" pitchFamily="34" charset="-122"/>
                <a:cs typeface="Cambria" pitchFamily="34" charset="-120"/>
              </a:rPr>
              <a:t>Security</a:t>
            </a:r>
            <a:endParaRPr lang="en-US" sz="5400" dirty="0"/>
          </a:p>
        </p:txBody>
      </p:sp>
      <p:sp>
        <p:nvSpPr>
          <p:cNvPr id="4" name="Text 2"/>
          <p:cNvSpPr txBox="1"/>
          <p:nvPr/>
        </p:nvSpPr>
        <p:spPr>
          <a:xfrm>
            <a:off x="548640" y="2743200"/>
            <a:ext cx="5669280" cy="731520"/>
          </a:xfrm>
          <a:prstGeom prst="rect">
            <a:avLst/>
          </a:prstGeom>
          <a:noFill/>
          <a:ln/>
        </p:spPr>
        <p:txBody>
          <a:bodyPr wrap="square" lIns="0" tIns="0" rIns="0" bIns="0" rtlCol="0" anchor="t"/>
          <a:lstStyle/>
          <a:p>
            <a:pPr indent="0" marL="0">
              <a:buNone/>
            </a:pPr>
            <a:r>
              <a:rPr lang="en-US" sz="1800" dirty="0">
                <a:solidFill>
                  <a:srgbClr val="CADCFC"/>
                </a:solidFill>
                <a:latin typeface="Calibri" pitchFamily="34" charset="0"/>
                <a:ea typeface="Calibri" pitchFamily="34" charset="-122"/>
                <a:cs typeface="Calibri" pitchFamily="34" charset="-120"/>
              </a:rPr>
              <a:t>Teacher delivery deck · T Level Digital Production, Design and Development (core)</a:t>
            </a:r>
            <a:endParaRPr lang="en-US" sz="1800" dirty="0"/>
          </a:p>
        </p:txBody>
      </p:sp>
      <p:sp>
        <p:nvSpPr>
          <p:cNvPr id="5" name="Text 3"/>
          <p:cNvSpPr txBox="1"/>
          <p:nvPr/>
        </p:nvSpPr>
        <p:spPr>
          <a:xfrm>
            <a:off x="548640" y="3657600"/>
            <a:ext cx="5669280" cy="457200"/>
          </a:xfrm>
          <a:prstGeom prst="rect">
            <a:avLst/>
          </a:prstGeom>
          <a:noFill/>
          <a:ln/>
        </p:spPr>
        <p:txBody>
          <a:bodyPr wrap="square" lIns="0" tIns="0" rIns="0" bIns="0" rtlCol="0" anchor="ctr"/>
          <a:lstStyle/>
          <a:p>
            <a:pPr indent="0" marL="0">
              <a:buNone/>
            </a:pPr>
            <a:r>
              <a:rPr lang="en-US" sz="1600" i="1" dirty="0">
                <a:solidFill>
                  <a:srgbClr val="FFFFFF"/>
                </a:solidFill>
                <a:latin typeface="Calibri" pitchFamily="34" charset="0"/>
                <a:ea typeface="Calibri" pitchFamily="34" charset="-122"/>
                <a:cs typeface="Calibri" pitchFamily="34" charset="-120"/>
              </a:rPr>
              <a:t>Risks · Threats · Vulnerabilities · Mitigation · CIA · IAAA</a:t>
            </a:r>
            <a:endParaRPr lang="en-US" sz="1600" dirty="0"/>
          </a:p>
        </p:txBody>
      </p:sp>
      <p:sp>
        <p:nvSpPr>
          <p:cNvPr id="6" name="Shape 4"/>
          <p:cNvSpPr/>
          <p:nvPr/>
        </p:nvSpPr>
        <p:spPr>
          <a:xfrm>
            <a:off x="6309360" y="1949116"/>
            <a:ext cx="5394960" cy="2228248"/>
          </a:xfrm>
          <a:prstGeom prst="roundRect">
            <a:avLst>
              <a:gd name="adj" fmla="val 6156"/>
            </a:avLst>
          </a:prstGeom>
          <a:solidFill>
            <a:srgbClr val="FFFFFF"/>
          </a:solidFill>
          <a:ln w="12700">
            <a:solidFill>
              <a:srgbClr val="FFFFFF"/>
            </a:solidFill>
            <a:prstDash val="solid"/>
          </a:ln>
        </p:spPr>
      </p:sp>
      <p:pic>
        <p:nvPicPr>
          <p:cNvPr id="7" name="Image 0" descr="/private/tmp/claude-501/-Users-johnaikeremiokha-code-Claude-Project/bf844d04-1b41-4e28-bbaa-8211504dbf91/scratchpad/deck/figs8/the_cia_triad.png">    </p:cNvPr>
          <p:cNvPicPr>
            <a:picLocks noChangeAspect="1"/>
          </p:cNvPicPr>
          <p:nvPr/>
        </p:nvPicPr>
        <p:blipFill>
          <a:blip r:embed="rId1"/>
          <a:stretch>
            <a:fillRect/>
          </a:stretch>
        </p:blipFill>
        <p:spPr>
          <a:xfrm>
            <a:off x="6446520" y="2086276"/>
            <a:ext cx="5120640" cy="19539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How each lesson runs</a:t>
            </a:r>
            <a:endParaRPr lang="en-US" sz="3200" dirty="0"/>
          </a:p>
        </p:txBody>
      </p:sp>
      <p:sp>
        <p:nvSpPr>
          <p:cNvPr id="3" name="Shape 1"/>
          <p:cNvSpPr/>
          <p:nvPr/>
        </p:nvSpPr>
        <p:spPr>
          <a:xfrm>
            <a:off x="548640" y="1554480"/>
            <a:ext cx="1467351" cy="2011680"/>
          </a:xfrm>
          <a:prstGeom prst="roundRect">
            <a:avLst>
              <a:gd name="adj" fmla="val 6232"/>
            </a:avLst>
          </a:prstGeom>
          <a:solidFill>
            <a:srgbClr val="FDF1E7"/>
          </a:solidFill>
          <a:ln w="12700">
            <a:solidFill>
              <a:srgbClr val="C9D7E3"/>
            </a:solidFill>
            <a:prstDash val="solid"/>
          </a:ln>
        </p:spPr>
      </p:sp>
      <p:sp>
        <p:nvSpPr>
          <p:cNvPr id="4" name="Shape 2"/>
          <p:cNvSpPr/>
          <p:nvPr/>
        </p:nvSpPr>
        <p:spPr>
          <a:xfrm>
            <a:off x="962275" y="1737360"/>
            <a:ext cx="640080" cy="640080"/>
          </a:xfrm>
          <a:prstGeom prst="ellipse">
            <a:avLst/>
          </a:prstGeom>
          <a:solidFill>
            <a:srgbClr val="1F2340"/>
          </a:solidFill>
          <a:ln w="12700">
            <a:solidFill>
              <a:srgbClr val="1F2340"/>
            </a:solidFill>
            <a:prstDash val="solid"/>
          </a:ln>
        </p:spPr>
      </p:sp>
      <p:sp>
        <p:nvSpPr>
          <p:cNvPr id="5" name="Text 3"/>
          <p:cNvSpPr txBox="1"/>
          <p:nvPr/>
        </p:nvSpPr>
        <p:spPr>
          <a:xfrm>
            <a:off x="962275"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640080" y="2514600"/>
            <a:ext cx="1284471" cy="1234440"/>
          </a:xfrm>
          <a:prstGeom prst="rect">
            <a:avLst/>
          </a:prstGeom>
          <a:noFill/>
          <a:ln/>
        </p:spPr>
        <p:txBody>
          <a:bodyPr wrap="square" lIns="0" tIns="0" rIns="0" bIns="0" rtlCol="0" anchor="t"/>
          <a:lstStyle/>
          <a:p>
            <a:pPr algn="ctr" indent="0" marL="0">
              <a:buNone/>
            </a:pPr>
            <a:r>
              <a:rPr lang="en-US" sz="1500" b="1" dirty="0">
                <a:solidFill>
                  <a:srgbClr val="1F2340"/>
                </a:solidFill>
                <a:latin typeface="Calibri" pitchFamily="34" charset="0"/>
                <a:ea typeface="Calibri" pitchFamily="34" charset="-122"/>
                <a:cs typeface="Calibri" pitchFamily="34" charset="-120"/>
              </a:rPr>
              <a:t>Starter</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real incident or recap quiz</a:t>
            </a:r>
            <a:endParaRPr lang="en-US" sz="1500" dirty="0"/>
          </a:p>
        </p:txBody>
      </p:sp>
      <p:sp>
        <p:nvSpPr>
          <p:cNvPr id="7" name="Shape 5"/>
          <p:cNvSpPr/>
          <p:nvPr/>
        </p:nvSpPr>
        <p:spPr>
          <a:xfrm>
            <a:off x="2153151" y="1554480"/>
            <a:ext cx="1467351" cy="2011680"/>
          </a:xfrm>
          <a:prstGeom prst="roundRect">
            <a:avLst>
              <a:gd name="adj" fmla="val 6232"/>
            </a:avLst>
          </a:prstGeom>
          <a:solidFill>
            <a:srgbClr val="EAF2F9"/>
          </a:solidFill>
          <a:ln w="12700">
            <a:solidFill>
              <a:srgbClr val="C9D7E3"/>
            </a:solidFill>
            <a:prstDash val="solid"/>
          </a:ln>
        </p:spPr>
      </p:sp>
      <p:sp>
        <p:nvSpPr>
          <p:cNvPr id="8" name="Shape 6"/>
          <p:cNvSpPr/>
          <p:nvPr/>
        </p:nvSpPr>
        <p:spPr>
          <a:xfrm>
            <a:off x="2566786" y="1737360"/>
            <a:ext cx="640080" cy="640080"/>
          </a:xfrm>
          <a:prstGeom prst="ellipse">
            <a:avLst/>
          </a:prstGeom>
          <a:solidFill>
            <a:srgbClr val="1F2340"/>
          </a:solidFill>
          <a:ln w="12700">
            <a:solidFill>
              <a:srgbClr val="1F2340"/>
            </a:solidFill>
            <a:prstDash val="solid"/>
          </a:ln>
        </p:spPr>
      </p:sp>
      <p:sp>
        <p:nvSpPr>
          <p:cNvPr id="9" name="Text 7"/>
          <p:cNvSpPr txBox="1"/>
          <p:nvPr/>
        </p:nvSpPr>
        <p:spPr>
          <a:xfrm>
            <a:off x="2566786"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txBox="1"/>
          <p:nvPr/>
        </p:nvSpPr>
        <p:spPr>
          <a:xfrm>
            <a:off x="2244591" y="2514600"/>
            <a:ext cx="1284471" cy="1234440"/>
          </a:xfrm>
          <a:prstGeom prst="rect">
            <a:avLst/>
          </a:prstGeom>
          <a:noFill/>
          <a:ln/>
        </p:spPr>
        <p:txBody>
          <a:bodyPr wrap="square" lIns="0" tIns="0" rIns="0" bIns="0" rtlCol="0" anchor="t"/>
          <a:lstStyle/>
          <a:p>
            <a:pPr algn="ctr" indent="0" marL="0">
              <a:buNone/>
            </a:pPr>
            <a:r>
              <a:rPr lang="en-US" sz="1500" b="1" dirty="0">
                <a:solidFill>
                  <a:srgbClr val="1F2340"/>
                </a:solidFill>
                <a:latin typeface="Calibri" pitchFamily="34" charset="0"/>
                <a:ea typeface="Calibri" pitchFamily="34" charset="-122"/>
                <a:cs typeface="Calibri" pitchFamily="34" charset="-120"/>
              </a:rPr>
              <a:t>Aim</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share the aim and the spec point</a:t>
            </a:r>
            <a:endParaRPr lang="en-US" sz="1500" dirty="0"/>
          </a:p>
        </p:txBody>
      </p:sp>
      <p:sp>
        <p:nvSpPr>
          <p:cNvPr id="11" name="Shape 9"/>
          <p:cNvSpPr/>
          <p:nvPr/>
        </p:nvSpPr>
        <p:spPr>
          <a:xfrm>
            <a:off x="3757661" y="1554480"/>
            <a:ext cx="1467351" cy="2011680"/>
          </a:xfrm>
          <a:prstGeom prst="roundRect">
            <a:avLst>
              <a:gd name="adj" fmla="val 6232"/>
            </a:avLst>
          </a:prstGeom>
          <a:solidFill>
            <a:srgbClr val="FDF1E7"/>
          </a:solidFill>
          <a:ln w="12700">
            <a:solidFill>
              <a:srgbClr val="C9D7E3"/>
            </a:solidFill>
            <a:prstDash val="solid"/>
          </a:ln>
        </p:spPr>
      </p:sp>
      <p:sp>
        <p:nvSpPr>
          <p:cNvPr id="12" name="Shape 10"/>
          <p:cNvSpPr/>
          <p:nvPr/>
        </p:nvSpPr>
        <p:spPr>
          <a:xfrm>
            <a:off x="4171297" y="1737360"/>
            <a:ext cx="640080" cy="640080"/>
          </a:xfrm>
          <a:prstGeom prst="ellipse">
            <a:avLst/>
          </a:prstGeom>
          <a:solidFill>
            <a:srgbClr val="1F2340"/>
          </a:solidFill>
          <a:ln w="12700">
            <a:solidFill>
              <a:srgbClr val="1F2340"/>
            </a:solidFill>
            <a:prstDash val="solid"/>
          </a:ln>
        </p:spPr>
      </p:sp>
      <p:sp>
        <p:nvSpPr>
          <p:cNvPr id="13" name="Text 11"/>
          <p:cNvSpPr txBox="1"/>
          <p:nvPr/>
        </p:nvSpPr>
        <p:spPr>
          <a:xfrm>
            <a:off x="4171297"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4" name="Text 12"/>
          <p:cNvSpPr txBox="1"/>
          <p:nvPr/>
        </p:nvSpPr>
        <p:spPr>
          <a:xfrm>
            <a:off x="3849101" y="2514600"/>
            <a:ext cx="1284471" cy="1234440"/>
          </a:xfrm>
          <a:prstGeom prst="rect">
            <a:avLst/>
          </a:prstGeom>
          <a:noFill/>
          <a:ln/>
        </p:spPr>
        <p:txBody>
          <a:bodyPr wrap="square" lIns="0" tIns="0" rIns="0" bIns="0" rtlCol="0" anchor="t"/>
          <a:lstStyle/>
          <a:p>
            <a:pPr algn="ctr" indent="0" marL="0">
              <a:buNone/>
            </a:pPr>
            <a:r>
              <a:rPr lang="en-US" sz="1500" b="1" dirty="0">
                <a:solidFill>
                  <a:srgbClr val="1F2340"/>
                </a:solidFill>
                <a:latin typeface="Calibri" pitchFamily="34" charset="0"/>
                <a:ea typeface="Calibri" pitchFamily="34" charset="-122"/>
                <a:cs typeface="Calibri" pitchFamily="34" charset="-120"/>
              </a:rPr>
              <a:t>Teach</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diagram-led explanation with questioning</a:t>
            </a:r>
            <a:endParaRPr lang="en-US" sz="1500" dirty="0"/>
          </a:p>
        </p:txBody>
      </p:sp>
      <p:sp>
        <p:nvSpPr>
          <p:cNvPr id="15" name="Shape 13"/>
          <p:cNvSpPr/>
          <p:nvPr/>
        </p:nvSpPr>
        <p:spPr>
          <a:xfrm>
            <a:off x="5362172" y="1554480"/>
            <a:ext cx="1467351" cy="2011680"/>
          </a:xfrm>
          <a:prstGeom prst="roundRect">
            <a:avLst>
              <a:gd name="adj" fmla="val 6232"/>
            </a:avLst>
          </a:prstGeom>
          <a:solidFill>
            <a:srgbClr val="EAF2F9"/>
          </a:solidFill>
          <a:ln w="12700">
            <a:solidFill>
              <a:srgbClr val="C9D7E3"/>
            </a:solidFill>
            <a:prstDash val="solid"/>
          </a:ln>
        </p:spPr>
      </p:sp>
      <p:sp>
        <p:nvSpPr>
          <p:cNvPr id="16" name="Shape 14"/>
          <p:cNvSpPr/>
          <p:nvPr/>
        </p:nvSpPr>
        <p:spPr>
          <a:xfrm>
            <a:off x="5775808" y="1737360"/>
            <a:ext cx="640080" cy="640080"/>
          </a:xfrm>
          <a:prstGeom prst="ellipse">
            <a:avLst/>
          </a:prstGeom>
          <a:solidFill>
            <a:srgbClr val="1F2340"/>
          </a:solidFill>
          <a:ln w="12700">
            <a:solidFill>
              <a:srgbClr val="1F2340"/>
            </a:solidFill>
            <a:prstDash val="solid"/>
          </a:ln>
        </p:spPr>
      </p:sp>
      <p:sp>
        <p:nvSpPr>
          <p:cNvPr id="17" name="Text 15"/>
          <p:cNvSpPr txBox="1"/>
          <p:nvPr/>
        </p:nvSpPr>
        <p:spPr>
          <a:xfrm>
            <a:off x="5775808"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8" name="Text 16"/>
          <p:cNvSpPr txBox="1"/>
          <p:nvPr/>
        </p:nvSpPr>
        <p:spPr>
          <a:xfrm>
            <a:off x="5453612" y="2514600"/>
            <a:ext cx="1284471" cy="1234440"/>
          </a:xfrm>
          <a:prstGeom prst="rect">
            <a:avLst/>
          </a:prstGeom>
          <a:noFill/>
          <a:ln/>
        </p:spPr>
        <p:txBody>
          <a:bodyPr wrap="square" lIns="0" tIns="0" rIns="0" bIns="0" rtlCol="0" anchor="t"/>
          <a:lstStyle/>
          <a:p>
            <a:pPr algn="ctr" indent="0" marL="0">
              <a:buNone/>
            </a:pPr>
            <a:r>
              <a:rPr lang="en-US" sz="1500" b="1" dirty="0">
                <a:solidFill>
                  <a:srgbClr val="1F2340"/>
                </a:solidFill>
                <a:latin typeface="Calibri" pitchFamily="34" charset="0"/>
                <a:ea typeface="Calibri" pitchFamily="34" charset="-122"/>
                <a:cs typeface="Calibri" pitchFamily="34" charset="-120"/>
              </a:rPr>
              <a:t>Practical</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lab task or scenario activity</a:t>
            </a:r>
            <a:endParaRPr lang="en-US" sz="1500" dirty="0"/>
          </a:p>
        </p:txBody>
      </p:sp>
      <p:sp>
        <p:nvSpPr>
          <p:cNvPr id="19" name="Shape 17"/>
          <p:cNvSpPr/>
          <p:nvPr/>
        </p:nvSpPr>
        <p:spPr>
          <a:xfrm>
            <a:off x="6966683" y="1554480"/>
            <a:ext cx="1467351" cy="2011680"/>
          </a:xfrm>
          <a:prstGeom prst="roundRect">
            <a:avLst>
              <a:gd name="adj" fmla="val 6232"/>
            </a:avLst>
          </a:prstGeom>
          <a:solidFill>
            <a:srgbClr val="FDF1E7"/>
          </a:solidFill>
          <a:ln w="12700">
            <a:solidFill>
              <a:srgbClr val="C9D7E3"/>
            </a:solidFill>
            <a:prstDash val="solid"/>
          </a:ln>
        </p:spPr>
      </p:sp>
      <p:sp>
        <p:nvSpPr>
          <p:cNvPr id="20" name="Shape 18"/>
          <p:cNvSpPr/>
          <p:nvPr/>
        </p:nvSpPr>
        <p:spPr>
          <a:xfrm>
            <a:off x="7380318" y="1737360"/>
            <a:ext cx="640080" cy="640080"/>
          </a:xfrm>
          <a:prstGeom prst="ellipse">
            <a:avLst/>
          </a:prstGeom>
          <a:solidFill>
            <a:srgbClr val="1F2340"/>
          </a:solidFill>
          <a:ln w="12700">
            <a:solidFill>
              <a:srgbClr val="1F2340"/>
            </a:solidFill>
            <a:prstDash val="solid"/>
          </a:ln>
        </p:spPr>
      </p:sp>
      <p:sp>
        <p:nvSpPr>
          <p:cNvPr id="21" name="Text 19"/>
          <p:cNvSpPr txBox="1"/>
          <p:nvPr/>
        </p:nvSpPr>
        <p:spPr>
          <a:xfrm>
            <a:off x="7380318"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2" name="Text 20"/>
          <p:cNvSpPr txBox="1"/>
          <p:nvPr/>
        </p:nvSpPr>
        <p:spPr>
          <a:xfrm>
            <a:off x="7058123" y="2514600"/>
            <a:ext cx="1284471" cy="1234440"/>
          </a:xfrm>
          <a:prstGeom prst="rect">
            <a:avLst/>
          </a:prstGeom>
          <a:noFill/>
          <a:ln/>
        </p:spPr>
        <p:txBody>
          <a:bodyPr wrap="square" lIns="0" tIns="0" rIns="0" bIns="0" rtlCol="0" anchor="t"/>
          <a:lstStyle/>
          <a:p>
            <a:pPr algn="ctr" indent="0" marL="0">
              <a:buNone/>
            </a:pPr>
            <a:r>
              <a:rPr lang="en-US" sz="1500" b="1" dirty="0">
                <a:solidFill>
                  <a:srgbClr val="1F2340"/>
                </a:solidFill>
                <a:latin typeface="Calibri" pitchFamily="34" charset="0"/>
                <a:ea typeface="Calibri" pitchFamily="34" charset="-122"/>
                <a:cs typeface="Calibri" pitchFamily="34" charset="-120"/>
              </a:rPr>
              <a:t>Task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workbook activity on the site</a:t>
            </a:r>
            <a:endParaRPr lang="en-US" sz="1500" dirty="0"/>
          </a:p>
        </p:txBody>
      </p:sp>
      <p:sp>
        <p:nvSpPr>
          <p:cNvPr id="23" name="Shape 21"/>
          <p:cNvSpPr/>
          <p:nvPr/>
        </p:nvSpPr>
        <p:spPr>
          <a:xfrm>
            <a:off x="8571194" y="1554480"/>
            <a:ext cx="1467351" cy="2011680"/>
          </a:xfrm>
          <a:prstGeom prst="roundRect">
            <a:avLst>
              <a:gd name="adj" fmla="val 6232"/>
            </a:avLst>
          </a:prstGeom>
          <a:solidFill>
            <a:srgbClr val="EAF2F9"/>
          </a:solidFill>
          <a:ln w="12700">
            <a:solidFill>
              <a:srgbClr val="C9D7E3"/>
            </a:solidFill>
            <a:prstDash val="solid"/>
          </a:ln>
        </p:spPr>
      </p:sp>
      <p:sp>
        <p:nvSpPr>
          <p:cNvPr id="24" name="Shape 22"/>
          <p:cNvSpPr/>
          <p:nvPr/>
        </p:nvSpPr>
        <p:spPr>
          <a:xfrm>
            <a:off x="8984829" y="1737360"/>
            <a:ext cx="640080" cy="640080"/>
          </a:xfrm>
          <a:prstGeom prst="ellipse">
            <a:avLst/>
          </a:prstGeom>
          <a:solidFill>
            <a:srgbClr val="1F2340"/>
          </a:solidFill>
          <a:ln w="12700">
            <a:solidFill>
              <a:srgbClr val="1F2340"/>
            </a:solidFill>
            <a:prstDash val="solid"/>
          </a:ln>
        </p:spPr>
      </p:sp>
      <p:sp>
        <p:nvSpPr>
          <p:cNvPr id="25" name="Text 23"/>
          <p:cNvSpPr txBox="1"/>
          <p:nvPr/>
        </p:nvSpPr>
        <p:spPr>
          <a:xfrm>
            <a:off x="8984829"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6</a:t>
            </a:r>
            <a:endParaRPr lang="en-US" sz="1800" dirty="0"/>
          </a:p>
        </p:txBody>
      </p:sp>
      <p:sp>
        <p:nvSpPr>
          <p:cNvPr id="26" name="Text 24"/>
          <p:cNvSpPr txBox="1"/>
          <p:nvPr/>
        </p:nvSpPr>
        <p:spPr>
          <a:xfrm>
            <a:off x="8662634" y="2514600"/>
            <a:ext cx="1284471" cy="1234440"/>
          </a:xfrm>
          <a:prstGeom prst="rect">
            <a:avLst/>
          </a:prstGeom>
          <a:noFill/>
          <a:ln/>
        </p:spPr>
        <p:txBody>
          <a:bodyPr wrap="square" lIns="0" tIns="0" rIns="0" bIns="0" rtlCol="0" anchor="t"/>
          <a:lstStyle/>
          <a:p>
            <a:pPr algn="ctr" indent="0" marL="0">
              <a:buNone/>
            </a:pPr>
            <a:r>
              <a:rPr lang="en-US" sz="1500" b="1" dirty="0">
                <a:solidFill>
                  <a:srgbClr val="1F2340"/>
                </a:solidFill>
                <a:latin typeface="Calibri" pitchFamily="34" charset="0"/>
                <a:ea typeface="Calibri" pitchFamily="34" charset="-122"/>
                <a:cs typeface="Calibri" pitchFamily="34" charset="-120"/>
              </a:rPr>
              <a:t>Check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quiz or exam-style exit question</a:t>
            </a:r>
            <a:endParaRPr lang="en-US" sz="1500" dirty="0"/>
          </a:p>
        </p:txBody>
      </p:sp>
      <p:sp>
        <p:nvSpPr>
          <p:cNvPr id="27" name="Shape 25"/>
          <p:cNvSpPr/>
          <p:nvPr/>
        </p:nvSpPr>
        <p:spPr>
          <a:xfrm>
            <a:off x="10175704" y="1554480"/>
            <a:ext cx="1467351" cy="2011680"/>
          </a:xfrm>
          <a:prstGeom prst="roundRect">
            <a:avLst>
              <a:gd name="adj" fmla="val 6232"/>
            </a:avLst>
          </a:prstGeom>
          <a:solidFill>
            <a:srgbClr val="FDF1E7"/>
          </a:solidFill>
          <a:ln w="12700">
            <a:solidFill>
              <a:srgbClr val="C9D7E3"/>
            </a:solidFill>
            <a:prstDash val="solid"/>
          </a:ln>
        </p:spPr>
      </p:sp>
      <p:sp>
        <p:nvSpPr>
          <p:cNvPr id="28" name="Shape 26"/>
          <p:cNvSpPr/>
          <p:nvPr/>
        </p:nvSpPr>
        <p:spPr>
          <a:xfrm>
            <a:off x="10589340" y="1737360"/>
            <a:ext cx="640080" cy="640080"/>
          </a:xfrm>
          <a:prstGeom prst="ellipse">
            <a:avLst/>
          </a:prstGeom>
          <a:solidFill>
            <a:srgbClr val="1F2340"/>
          </a:solidFill>
          <a:ln w="12700">
            <a:solidFill>
              <a:srgbClr val="1F2340"/>
            </a:solidFill>
            <a:prstDash val="solid"/>
          </a:ln>
        </p:spPr>
      </p:sp>
      <p:sp>
        <p:nvSpPr>
          <p:cNvPr id="29" name="Text 27"/>
          <p:cNvSpPr txBox="1"/>
          <p:nvPr/>
        </p:nvSpPr>
        <p:spPr>
          <a:xfrm>
            <a:off x="10589340"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7</a:t>
            </a:r>
            <a:endParaRPr lang="en-US" sz="1800" dirty="0"/>
          </a:p>
        </p:txBody>
      </p:sp>
      <p:sp>
        <p:nvSpPr>
          <p:cNvPr id="30" name="Text 28"/>
          <p:cNvSpPr txBox="1"/>
          <p:nvPr/>
        </p:nvSpPr>
        <p:spPr>
          <a:xfrm>
            <a:off x="10267144" y="2514600"/>
            <a:ext cx="1284471" cy="1234440"/>
          </a:xfrm>
          <a:prstGeom prst="rect">
            <a:avLst/>
          </a:prstGeom>
          <a:noFill/>
          <a:ln/>
        </p:spPr>
        <p:txBody>
          <a:bodyPr wrap="square" lIns="0" tIns="0" rIns="0" bIns="0" rtlCol="0" anchor="t"/>
          <a:lstStyle/>
          <a:p>
            <a:pPr algn="ctr" indent="0" marL="0">
              <a:buNone/>
            </a:pPr>
            <a:r>
              <a:rPr lang="en-US" sz="1500" b="1" dirty="0">
                <a:solidFill>
                  <a:srgbClr val="1F2340"/>
                </a:solidFill>
                <a:latin typeface="Calibri" pitchFamily="34" charset="0"/>
                <a:ea typeface="Calibri" pitchFamily="34" charset="-122"/>
                <a:cs typeface="Calibri" pitchFamily="34" charset="-120"/>
              </a:rPr>
              <a:t>Homework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flipped: preview the next lesson</a:t>
            </a:r>
            <a:endParaRPr lang="en-US" sz="1500" dirty="0"/>
          </a:p>
        </p:txBody>
      </p:sp>
      <p:sp>
        <p:nvSpPr>
          <p:cNvPr id="31" name="Shape 29"/>
          <p:cNvSpPr/>
          <p:nvPr/>
        </p:nvSpPr>
        <p:spPr>
          <a:xfrm>
            <a:off x="548640" y="3931920"/>
            <a:ext cx="5486400" cy="1371600"/>
          </a:xfrm>
          <a:prstGeom prst="roundRect">
            <a:avLst>
              <a:gd name="adj" fmla="val 6667"/>
            </a:avLst>
          </a:prstGeom>
          <a:solidFill>
            <a:srgbClr val="EAF2F9"/>
          </a:solidFill>
          <a:ln w="12700">
            <a:solidFill>
              <a:srgbClr val="EAF2F9"/>
            </a:solidFill>
            <a:prstDash val="solid"/>
          </a:ln>
        </p:spPr>
      </p:sp>
      <p:sp>
        <p:nvSpPr>
          <p:cNvPr id="32" name="Text 30"/>
          <p:cNvSpPr txBox="1"/>
          <p:nvPr/>
        </p:nvSpPr>
        <p:spPr>
          <a:xfrm>
            <a:off x="713232" y="4041648"/>
            <a:ext cx="5157216" cy="115214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On the student site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Each lesson has a Learn page section with diagrams, a real case and exam tips, a workbook activity with the AI tutor, videos, a practical where relevant, and a quiz.</a:t>
            </a:r>
            <a:endParaRPr lang="en-US" sz="1500" dirty="0"/>
          </a:p>
        </p:txBody>
      </p:sp>
      <p:sp>
        <p:nvSpPr>
          <p:cNvPr id="33" name="Shape 31"/>
          <p:cNvSpPr/>
          <p:nvPr/>
        </p:nvSpPr>
        <p:spPr>
          <a:xfrm>
            <a:off x="6309360" y="3931920"/>
            <a:ext cx="5330952" cy="1371600"/>
          </a:xfrm>
          <a:prstGeom prst="roundRect">
            <a:avLst>
              <a:gd name="adj" fmla="val 6667"/>
            </a:avLst>
          </a:prstGeom>
          <a:solidFill>
            <a:srgbClr val="FDF1E7"/>
          </a:solidFill>
          <a:ln w="12700">
            <a:solidFill>
              <a:srgbClr val="FDF1E7"/>
            </a:solidFill>
            <a:prstDash val="solid"/>
          </a:ln>
        </p:spPr>
      </p:sp>
      <p:sp>
        <p:nvSpPr>
          <p:cNvPr id="34" name="Text 32"/>
          <p:cNvSpPr txBox="1"/>
          <p:nvPr/>
        </p:nvSpPr>
        <p:spPr>
          <a:xfrm>
            <a:off x="6473952" y="4041648"/>
            <a:ext cx="5001768" cy="115214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Start with a real incident</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Security lands best with a current news story: a breach, a ransomware outage or a scam text. Ask: which information, which threat, which control?</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Content area 8 at a glance</a:t>
            </a:r>
            <a:endParaRPr lang="en-US" sz="3200" dirty="0"/>
          </a:p>
        </p:txBody>
      </p:sp>
      <p:sp>
        <p:nvSpPr>
          <p:cNvPr id="3" name="Shape 1"/>
          <p:cNvSpPr/>
          <p:nvPr/>
        </p:nvSpPr>
        <p:spPr>
          <a:xfrm>
            <a:off x="548640" y="1463040"/>
            <a:ext cx="2036003" cy="1920240"/>
          </a:xfrm>
          <a:prstGeom prst="roundRect">
            <a:avLst>
              <a:gd name="adj" fmla="val 5714"/>
            </a:avLst>
          </a:prstGeom>
          <a:solidFill>
            <a:srgbClr val="EAF2F9"/>
          </a:solidFill>
          <a:ln w="12700">
            <a:solidFill>
              <a:srgbClr val="EAF2F9"/>
            </a:solidFill>
            <a:prstDash val="solid"/>
          </a:ln>
        </p:spPr>
      </p:sp>
      <p:sp>
        <p:nvSpPr>
          <p:cNvPr id="4" name="Text 2"/>
          <p:cNvSpPr txBox="1"/>
          <p:nvPr/>
        </p:nvSpPr>
        <p:spPr>
          <a:xfrm>
            <a:off x="548640" y="1600200"/>
            <a:ext cx="2036003" cy="1005840"/>
          </a:xfrm>
          <a:prstGeom prst="rect">
            <a:avLst/>
          </a:prstGeom>
          <a:noFill/>
          <a:ln/>
        </p:spPr>
        <p:txBody>
          <a:bodyPr wrap="square" lIns="0" tIns="0" rIns="0" bIns="0" rtlCol="0" anchor="ctr"/>
          <a:lstStyle/>
          <a:p>
            <a:pPr algn="ctr" indent="0" marL="0">
              <a:buNone/>
            </a:pPr>
            <a:r>
              <a:rPr lang="en-US" sz="6000" b="1" dirty="0">
                <a:solidFill>
                  <a:srgbClr val="B03A2E"/>
                </a:solidFill>
                <a:latin typeface="Cambria" pitchFamily="34" charset="0"/>
                <a:ea typeface="Cambria" pitchFamily="34" charset="-122"/>
                <a:cs typeface="Cambria" pitchFamily="34" charset="-120"/>
              </a:rPr>
              <a:t>4</a:t>
            </a:r>
            <a:endParaRPr lang="en-US" sz="6000" dirty="0"/>
          </a:p>
        </p:txBody>
      </p:sp>
      <p:sp>
        <p:nvSpPr>
          <p:cNvPr id="5" name="Text 3"/>
          <p:cNvSpPr txBox="1"/>
          <p:nvPr/>
        </p:nvSpPr>
        <p:spPr>
          <a:xfrm>
            <a:off x="685800"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topic areas: 8.1–8.4</a:t>
            </a:r>
            <a:endParaRPr lang="en-US" sz="1400" dirty="0"/>
          </a:p>
        </p:txBody>
      </p:sp>
      <p:sp>
        <p:nvSpPr>
          <p:cNvPr id="6" name="Shape 4"/>
          <p:cNvSpPr/>
          <p:nvPr/>
        </p:nvSpPr>
        <p:spPr>
          <a:xfrm>
            <a:off x="2813243" y="1463040"/>
            <a:ext cx="2036003" cy="1920240"/>
          </a:xfrm>
          <a:prstGeom prst="roundRect">
            <a:avLst>
              <a:gd name="adj" fmla="val 5714"/>
            </a:avLst>
          </a:prstGeom>
          <a:solidFill>
            <a:srgbClr val="EAF2F9"/>
          </a:solidFill>
          <a:ln w="12700">
            <a:solidFill>
              <a:srgbClr val="EAF2F9"/>
            </a:solidFill>
            <a:prstDash val="solid"/>
          </a:ln>
        </p:spPr>
      </p:sp>
      <p:sp>
        <p:nvSpPr>
          <p:cNvPr id="7" name="Text 5"/>
          <p:cNvSpPr txBox="1"/>
          <p:nvPr/>
        </p:nvSpPr>
        <p:spPr>
          <a:xfrm>
            <a:off x="2813243" y="1600200"/>
            <a:ext cx="2036003" cy="1005840"/>
          </a:xfrm>
          <a:prstGeom prst="rect">
            <a:avLst/>
          </a:prstGeom>
          <a:noFill/>
          <a:ln/>
        </p:spPr>
        <p:txBody>
          <a:bodyPr wrap="square" lIns="0" tIns="0" rIns="0" bIns="0" rtlCol="0" anchor="ctr"/>
          <a:lstStyle/>
          <a:p>
            <a:pPr algn="ctr" indent="0" marL="0">
              <a:buNone/>
            </a:pPr>
            <a:r>
              <a:rPr lang="en-US" sz="6000" b="1" dirty="0">
                <a:solidFill>
                  <a:srgbClr val="B03A2E"/>
                </a:solidFill>
                <a:latin typeface="Cambria" pitchFamily="34" charset="0"/>
                <a:ea typeface="Cambria" pitchFamily="34" charset="-122"/>
                <a:cs typeface="Cambria" pitchFamily="34" charset="-120"/>
              </a:rPr>
              <a:t>12</a:t>
            </a:r>
            <a:endParaRPr lang="en-US" sz="6000" dirty="0"/>
          </a:p>
        </p:txBody>
      </p:sp>
      <p:sp>
        <p:nvSpPr>
          <p:cNvPr id="8" name="Text 6"/>
          <p:cNvSpPr txBox="1"/>
          <p:nvPr/>
        </p:nvSpPr>
        <p:spPr>
          <a:xfrm>
            <a:off x="2950403"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specification points</a:t>
            </a:r>
            <a:endParaRPr lang="en-US" sz="1400" dirty="0"/>
          </a:p>
        </p:txBody>
      </p:sp>
      <p:sp>
        <p:nvSpPr>
          <p:cNvPr id="9" name="Shape 7"/>
          <p:cNvSpPr/>
          <p:nvPr/>
        </p:nvSpPr>
        <p:spPr>
          <a:xfrm>
            <a:off x="5077846" y="1463040"/>
            <a:ext cx="2036003" cy="1920240"/>
          </a:xfrm>
          <a:prstGeom prst="roundRect">
            <a:avLst>
              <a:gd name="adj" fmla="val 5714"/>
            </a:avLst>
          </a:prstGeom>
          <a:solidFill>
            <a:srgbClr val="EAF2F9"/>
          </a:solidFill>
          <a:ln w="12700">
            <a:solidFill>
              <a:srgbClr val="EAF2F9"/>
            </a:solidFill>
            <a:prstDash val="solid"/>
          </a:ln>
        </p:spPr>
      </p:sp>
      <p:sp>
        <p:nvSpPr>
          <p:cNvPr id="10" name="Text 8"/>
          <p:cNvSpPr txBox="1"/>
          <p:nvPr/>
        </p:nvSpPr>
        <p:spPr>
          <a:xfrm>
            <a:off x="5077846" y="1600200"/>
            <a:ext cx="2036003" cy="1005840"/>
          </a:xfrm>
          <a:prstGeom prst="rect">
            <a:avLst/>
          </a:prstGeom>
          <a:noFill/>
          <a:ln/>
        </p:spPr>
        <p:txBody>
          <a:bodyPr wrap="square" lIns="0" tIns="0" rIns="0" bIns="0" rtlCol="0" anchor="ctr"/>
          <a:lstStyle/>
          <a:p>
            <a:pPr algn="ctr" indent="0" marL="0">
              <a:buNone/>
            </a:pPr>
            <a:r>
              <a:rPr lang="en-US" sz="6000" b="1" dirty="0">
                <a:solidFill>
                  <a:srgbClr val="B03A2E"/>
                </a:solidFill>
                <a:latin typeface="Cambria" pitchFamily="34" charset="0"/>
                <a:ea typeface="Cambria" pitchFamily="34" charset="-122"/>
                <a:cs typeface="Cambria" pitchFamily="34" charset="-120"/>
              </a:rPr>
              <a:t>15</a:t>
            </a:r>
            <a:endParaRPr lang="en-US" sz="6000" dirty="0"/>
          </a:p>
        </p:txBody>
      </p:sp>
      <p:sp>
        <p:nvSpPr>
          <p:cNvPr id="11" name="Text 9"/>
          <p:cNvSpPr txBox="1"/>
          <p:nvPr/>
        </p:nvSpPr>
        <p:spPr>
          <a:xfrm>
            <a:off x="5215006"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lessons on the student site</a:t>
            </a:r>
            <a:endParaRPr lang="en-US" sz="1400" dirty="0"/>
          </a:p>
        </p:txBody>
      </p:sp>
      <p:sp>
        <p:nvSpPr>
          <p:cNvPr id="12" name="Shape 10"/>
          <p:cNvSpPr/>
          <p:nvPr/>
        </p:nvSpPr>
        <p:spPr>
          <a:xfrm>
            <a:off x="7342449" y="1463040"/>
            <a:ext cx="2036003" cy="1920240"/>
          </a:xfrm>
          <a:prstGeom prst="roundRect">
            <a:avLst>
              <a:gd name="adj" fmla="val 5714"/>
            </a:avLst>
          </a:prstGeom>
          <a:solidFill>
            <a:srgbClr val="EAF2F9"/>
          </a:solidFill>
          <a:ln w="12700">
            <a:solidFill>
              <a:srgbClr val="EAF2F9"/>
            </a:solidFill>
            <a:prstDash val="solid"/>
          </a:ln>
        </p:spPr>
      </p:sp>
      <p:sp>
        <p:nvSpPr>
          <p:cNvPr id="13" name="Text 11"/>
          <p:cNvSpPr txBox="1"/>
          <p:nvPr/>
        </p:nvSpPr>
        <p:spPr>
          <a:xfrm>
            <a:off x="7342449" y="1600200"/>
            <a:ext cx="2036003" cy="1005840"/>
          </a:xfrm>
          <a:prstGeom prst="rect">
            <a:avLst/>
          </a:prstGeom>
          <a:noFill/>
          <a:ln/>
        </p:spPr>
        <p:txBody>
          <a:bodyPr wrap="square" lIns="0" tIns="0" rIns="0" bIns="0" rtlCol="0" anchor="ctr"/>
          <a:lstStyle/>
          <a:p>
            <a:pPr algn="ctr" indent="0" marL="0">
              <a:buNone/>
            </a:pPr>
            <a:r>
              <a:rPr lang="en-US" sz="6000" b="1" dirty="0">
                <a:solidFill>
                  <a:srgbClr val="B03A2E"/>
                </a:solidFill>
                <a:latin typeface="Cambria" pitchFamily="34" charset="0"/>
                <a:ea typeface="Cambria" pitchFamily="34" charset="-122"/>
                <a:cs typeface="Cambria" pitchFamily="34" charset="-120"/>
              </a:rPr>
              <a:t>10</a:t>
            </a:r>
            <a:endParaRPr lang="en-US" sz="6000" dirty="0"/>
          </a:p>
        </p:txBody>
      </p:sp>
      <p:sp>
        <p:nvSpPr>
          <p:cNvPr id="14" name="Text 12"/>
          <p:cNvSpPr txBox="1"/>
          <p:nvPr/>
        </p:nvSpPr>
        <p:spPr>
          <a:xfrm>
            <a:off x="7479609"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practical tasks</a:t>
            </a:r>
            <a:endParaRPr lang="en-US" sz="1400" dirty="0"/>
          </a:p>
        </p:txBody>
      </p:sp>
      <p:sp>
        <p:nvSpPr>
          <p:cNvPr id="15" name="Shape 13"/>
          <p:cNvSpPr/>
          <p:nvPr/>
        </p:nvSpPr>
        <p:spPr>
          <a:xfrm>
            <a:off x="9607052" y="1463040"/>
            <a:ext cx="2036003" cy="1920240"/>
          </a:xfrm>
          <a:prstGeom prst="roundRect">
            <a:avLst>
              <a:gd name="adj" fmla="val 5714"/>
            </a:avLst>
          </a:prstGeom>
          <a:solidFill>
            <a:srgbClr val="1F2340"/>
          </a:solidFill>
          <a:ln w="12700">
            <a:solidFill>
              <a:srgbClr val="1F2340"/>
            </a:solidFill>
            <a:prstDash val="solid"/>
          </a:ln>
        </p:spPr>
      </p:sp>
      <p:sp>
        <p:nvSpPr>
          <p:cNvPr id="16" name="Text 14"/>
          <p:cNvSpPr txBox="1"/>
          <p:nvPr/>
        </p:nvSpPr>
        <p:spPr>
          <a:xfrm>
            <a:off x="9607052" y="1600200"/>
            <a:ext cx="2036003" cy="1005840"/>
          </a:xfrm>
          <a:prstGeom prst="rect">
            <a:avLst/>
          </a:prstGeom>
          <a:noFill/>
          <a:ln/>
        </p:spPr>
        <p:txBody>
          <a:bodyPr wrap="square" lIns="0" tIns="0" rIns="0" bIns="0" rtlCol="0" anchor="ctr"/>
          <a:lstStyle/>
          <a:p>
            <a:pPr algn="ctr" indent="0" marL="0">
              <a:buNone/>
            </a:pPr>
            <a:r>
              <a:rPr lang="en-US" sz="6000" b="1" dirty="0">
                <a:solidFill>
                  <a:srgbClr val="FFFFFF"/>
                </a:solidFill>
                <a:latin typeface="Cambria" pitchFamily="34" charset="0"/>
                <a:ea typeface="Cambria" pitchFamily="34" charset="-122"/>
                <a:cs typeface="Cambria" pitchFamily="34" charset="-120"/>
              </a:rPr>
              <a:t>1</a:t>
            </a:r>
            <a:endParaRPr lang="en-US" sz="6000" dirty="0"/>
          </a:p>
        </p:txBody>
      </p:sp>
      <p:sp>
        <p:nvSpPr>
          <p:cNvPr id="17" name="Text 15"/>
          <p:cNvSpPr txBox="1"/>
          <p:nvPr/>
        </p:nvSpPr>
        <p:spPr>
          <a:xfrm>
            <a:off x="9744212" y="2606040"/>
            <a:ext cx="1761683" cy="640080"/>
          </a:xfrm>
          <a:prstGeom prst="rect">
            <a:avLst/>
          </a:prstGeom>
          <a:noFill/>
          <a:ln/>
        </p:spPr>
        <p:txBody>
          <a:bodyPr wrap="square" lIns="0" tIns="0" rIns="0" bIns="0" rtlCol="0" anchor="ctr"/>
          <a:lstStyle/>
          <a:p>
            <a:pPr algn="ctr" indent="0" marL="0">
              <a:buNone/>
            </a:pPr>
            <a:r>
              <a:rPr lang="en-US" sz="1400" dirty="0">
                <a:solidFill>
                  <a:srgbClr val="FFFFFF"/>
                </a:solidFill>
                <a:latin typeface="Calibri" pitchFamily="34" charset="0"/>
                <a:ea typeface="Calibri" pitchFamily="34" charset="-122"/>
                <a:cs typeface="Calibri" pitchFamily="34" charset="-120"/>
              </a:rPr>
              <a:t>written core exam</a:t>
            </a:r>
            <a:endParaRPr lang="en-US" sz="1400" dirty="0"/>
          </a:p>
        </p:txBody>
      </p:sp>
      <p:sp>
        <p:nvSpPr>
          <p:cNvPr id="18" name="Shape 16"/>
          <p:cNvSpPr/>
          <p:nvPr/>
        </p:nvSpPr>
        <p:spPr>
          <a:xfrm>
            <a:off x="548640" y="3749040"/>
            <a:ext cx="2602154" cy="1737360"/>
          </a:xfrm>
          <a:prstGeom prst="roundRect">
            <a:avLst>
              <a:gd name="adj" fmla="val 5263"/>
            </a:avLst>
          </a:prstGeom>
          <a:solidFill>
            <a:srgbClr val="EAF2F9"/>
          </a:solidFill>
          <a:ln w="12700">
            <a:solidFill>
              <a:srgbClr val="EAF2F9"/>
            </a:solidFill>
            <a:prstDash val="solid"/>
          </a:ln>
        </p:spPr>
      </p:sp>
      <p:sp>
        <p:nvSpPr>
          <p:cNvPr id="19" name="Text 17"/>
          <p:cNvSpPr txBox="1"/>
          <p:nvPr/>
        </p:nvSpPr>
        <p:spPr>
          <a:xfrm>
            <a:off x="713232" y="3858768"/>
            <a:ext cx="2272970" cy="151790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8.1 Security risks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confidential information, reasons, impact</a:t>
            </a:r>
            <a:endParaRPr lang="en-US" sz="1500" dirty="0"/>
          </a:p>
        </p:txBody>
      </p:sp>
      <p:sp>
        <p:nvSpPr>
          <p:cNvPr id="20" name="Shape 18"/>
          <p:cNvSpPr/>
          <p:nvPr/>
        </p:nvSpPr>
        <p:spPr>
          <a:xfrm>
            <a:off x="3379394" y="3749040"/>
            <a:ext cx="2602154" cy="1737360"/>
          </a:xfrm>
          <a:prstGeom prst="roundRect">
            <a:avLst>
              <a:gd name="adj" fmla="val 5263"/>
            </a:avLst>
          </a:prstGeom>
          <a:solidFill>
            <a:srgbClr val="FDF1E7"/>
          </a:solidFill>
          <a:ln w="12700">
            <a:solidFill>
              <a:srgbClr val="FDF1E7"/>
            </a:solidFill>
            <a:prstDash val="solid"/>
          </a:ln>
        </p:spPr>
      </p:sp>
      <p:sp>
        <p:nvSpPr>
          <p:cNvPr id="21" name="Text 19"/>
          <p:cNvSpPr txBox="1"/>
          <p:nvPr/>
        </p:nvSpPr>
        <p:spPr>
          <a:xfrm>
            <a:off x="3543986" y="3858768"/>
            <a:ext cx="2272970" cy="151790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8.2 Threats and vulnerabilities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technical, human and physical; impact</a:t>
            </a:r>
            <a:endParaRPr lang="en-US" sz="1500" dirty="0"/>
          </a:p>
        </p:txBody>
      </p:sp>
      <p:sp>
        <p:nvSpPr>
          <p:cNvPr id="22" name="Shape 20"/>
          <p:cNvSpPr/>
          <p:nvPr/>
        </p:nvSpPr>
        <p:spPr>
          <a:xfrm>
            <a:off x="6210148" y="3749040"/>
            <a:ext cx="2602154" cy="1737360"/>
          </a:xfrm>
          <a:prstGeom prst="roundRect">
            <a:avLst>
              <a:gd name="adj" fmla="val 5263"/>
            </a:avLst>
          </a:prstGeom>
          <a:solidFill>
            <a:srgbClr val="E6F4EE"/>
          </a:solidFill>
          <a:ln w="12700">
            <a:solidFill>
              <a:srgbClr val="E6F4EE"/>
            </a:solidFill>
            <a:prstDash val="solid"/>
          </a:ln>
        </p:spPr>
      </p:sp>
      <p:sp>
        <p:nvSpPr>
          <p:cNvPr id="23" name="Text 21"/>
          <p:cNvSpPr txBox="1"/>
          <p:nvPr/>
        </p:nvSpPr>
        <p:spPr>
          <a:xfrm>
            <a:off x="6374740" y="3858768"/>
            <a:ext cx="2272970" cy="151790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8.3 Threat mitigation</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techniques; firewalls, segregation, monitoring</a:t>
            </a:r>
            <a:endParaRPr lang="en-US" sz="1500" dirty="0"/>
          </a:p>
        </p:txBody>
      </p:sp>
      <p:sp>
        <p:nvSpPr>
          <p:cNvPr id="24" name="Shape 22"/>
          <p:cNvSpPr/>
          <p:nvPr/>
        </p:nvSpPr>
        <p:spPr>
          <a:xfrm>
            <a:off x="9040901" y="3749040"/>
            <a:ext cx="2602154" cy="1737360"/>
          </a:xfrm>
          <a:prstGeom prst="roundRect">
            <a:avLst>
              <a:gd name="adj" fmla="val 5263"/>
            </a:avLst>
          </a:prstGeom>
          <a:solidFill>
            <a:srgbClr val="EAF2F9"/>
          </a:solidFill>
          <a:ln w="12700">
            <a:solidFill>
              <a:srgbClr val="EAF2F9"/>
            </a:solidFill>
            <a:prstDash val="solid"/>
          </a:ln>
        </p:spPr>
      </p:sp>
      <p:sp>
        <p:nvSpPr>
          <p:cNvPr id="25" name="Text 23"/>
          <p:cNvSpPr txBox="1"/>
          <p:nvPr/>
        </p:nvSpPr>
        <p:spPr>
          <a:xfrm>
            <a:off x="9205493" y="3858768"/>
            <a:ext cx="2272970" cy="151790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8.4 Effective security</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CIA triad; IAAA model</a:t>
            </a:r>
            <a:endParaRPr lang="en-US" sz="1500" dirty="0"/>
          </a:p>
        </p:txBody>
      </p:sp>
      <p:sp>
        <p:nvSpPr>
          <p:cNvPr id="26" name="Text 24"/>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8.2.1 (technical threats) and 8.3.1 (mitigation techniques) are the two largest points: each is split across several lessons on the site.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How it is assessed: exam technique</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6949440" cy="914400"/>
        </p:xfrm>
        <a:graphic>
          <a:graphicData uri="http://schemas.openxmlformats.org/drawingml/2006/table">
            <a:tbl>
              <a:tblPr/>
              <a:tblGrid>
                <a:gridCol w="1737360"/>
                <a:gridCol w="4206240"/>
                <a:gridCol w="1005840"/>
              </a:tblGrid>
              <a:tr h="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Command word</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F2340"/>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What students must do</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F2340"/>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Typical marks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F2340"/>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State / identify</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short fact or name, e.g. a type of malware</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Describe</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features or steps; one mark per accurate point</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2–4</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Explain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point + why/how, applied to the scenario</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2–6</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Discuss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benefits, drawbacks and what it depends on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6–9</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Evaluate / justify</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weigh controls against risk and cost; supported judgement</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9–12</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sp>
        <p:nvSpPr>
          <p:cNvPr id="4" name="Shape 1"/>
          <p:cNvSpPr/>
          <p:nvPr/>
        </p:nvSpPr>
        <p:spPr>
          <a:xfrm>
            <a:off x="7772400" y="1325880"/>
            <a:ext cx="3867912" cy="2148840"/>
          </a:xfrm>
          <a:prstGeom prst="roundRect">
            <a:avLst>
              <a:gd name="adj" fmla="val 4255"/>
            </a:avLst>
          </a:prstGeom>
          <a:solidFill>
            <a:srgbClr val="E6F4EE"/>
          </a:solidFill>
          <a:ln w="12700">
            <a:solidFill>
              <a:srgbClr val="E6F4EE"/>
            </a:solidFill>
            <a:prstDash val="solid"/>
          </a:ln>
        </p:spPr>
      </p:sp>
      <p:sp>
        <p:nvSpPr>
          <p:cNvPr id="5" name="Text 2"/>
          <p:cNvSpPr txBox="1"/>
          <p:nvPr/>
        </p:nvSpPr>
        <p:spPr>
          <a:xfrm>
            <a:off x="7936992" y="1435608"/>
            <a:ext cx="3538728" cy="1929384"/>
          </a:xfrm>
          <a:prstGeom prst="rect">
            <a:avLst/>
          </a:prstGeom>
          <a:noFill/>
          <a:ln/>
        </p:spPr>
        <p:txBody>
          <a:bodyPr wrap="square" lIns="0" tIns="0" rIns="0" bIns="0" rtlCol="0" anchor="t"/>
          <a:lstStyle/>
          <a:p>
            <a:pPr indent="0" marL="0">
              <a:spcAft>
                <a:spcPts val="400"/>
              </a:spcAft>
              <a:buNone/>
            </a:pPr>
            <a:r>
              <a:rPr lang="en-US" sz="1500" b="1" dirty="0">
                <a:solidFill>
                  <a:srgbClr val="B03A2E"/>
                </a:solidFill>
                <a:latin typeface="Calibri" pitchFamily="34" charset="0"/>
                <a:ea typeface="Calibri" pitchFamily="34" charset="-122"/>
                <a:cs typeface="Calibri" pitchFamily="34" charset="-120"/>
              </a:rPr>
              <a:t>The winning pattern</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Threat → impact on THIS organisation → prevention → mitigation → drawback of the control. Name the business in every point.</a:t>
            </a:r>
            <a:endParaRPr lang="en-US" sz="1500" dirty="0"/>
          </a:p>
        </p:txBody>
      </p:sp>
      <p:sp>
        <p:nvSpPr>
          <p:cNvPr id="6" name="Shape 3"/>
          <p:cNvSpPr/>
          <p:nvPr/>
        </p:nvSpPr>
        <p:spPr>
          <a:xfrm>
            <a:off x="7772400" y="3657600"/>
            <a:ext cx="3867912" cy="2148840"/>
          </a:xfrm>
          <a:prstGeom prst="roundRect">
            <a:avLst>
              <a:gd name="adj" fmla="val 4255"/>
            </a:avLst>
          </a:prstGeom>
          <a:solidFill>
            <a:srgbClr val="FDF1E7"/>
          </a:solidFill>
          <a:ln w="12700">
            <a:solidFill>
              <a:srgbClr val="FDF1E7"/>
            </a:solidFill>
            <a:prstDash val="solid"/>
          </a:ln>
        </p:spPr>
      </p:sp>
      <p:sp>
        <p:nvSpPr>
          <p:cNvPr id="7" name="Text 4"/>
          <p:cNvSpPr txBox="1"/>
          <p:nvPr/>
        </p:nvSpPr>
        <p:spPr>
          <a:xfrm>
            <a:off x="7936992" y="3767328"/>
            <a:ext cx="3538728" cy="192938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On the site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Exam practice has two scenario papers (a dental practice, an online shop, a hospital) with self-marking checklists and level descriptors.</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The student course site</a:t>
            </a:r>
            <a:endParaRPr lang="en-US" sz="3200" dirty="0"/>
          </a:p>
        </p:txBody>
      </p:sp>
      <p:sp>
        <p:nvSpPr>
          <p:cNvPr id="3" name="Shape 1"/>
          <p:cNvSpPr/>
          <p:nvPr/>
        </p:nvSpPr>
        <p:spPr>
          <a:xfrm>
            <a:off x="548640" y="1371600"/>
            <a:ext cx="3566160" cy="1920240"/>
          </a:xfrm>
          <a:prstGeom prst="roundRect">
            <a:avLst>
              <a:gd name="adj" fmla="val 4762"/>
            </a:avLst>
          </a:prstGeom>
          <a:solidFill>
            <a:srgbClr val="EAF2F9"/>
          </a:solidFill>
          <a:ln w="12700">
            <a:solidFill>
              <a:srgbClr val="EAF2F9"/>
            </a:solidFill>
            <a:prstDash val="solid"/>
          </a:ln>
        </p:spPr>
      </p:sp>
      <p:sp>
        <p:nvSpPr>
          <p:cNvPr id="4" name="Text 2"/>
          <p:cNvSpPr txBox="1"/>
          <p:nvPr/>
        </p:nvSpPr>
        <p:spPr>
          <a:xfrm>
            <a:off x="71323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1. Course guide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Exam overview and a red/amber/green checklist of all 12 spec points</a:t>
            </a:r>
            <a:endParaRPr lang="en-US" sz="1600" dirty="0"/>
          </a:p>
        </p:txBody>
      </p:sp>
      <p:sp>
        <p:nvSpPr>
          <p:cNvPr id="5" name="Shape 3"/>
          <p:cNvSpPr/>
          <p:nvPr/>
        </p:nvSpPr>
        <p:spPr>
          <a:xfrm>
            <a:off x="4297680" y="1371600"/>
            <a:ext cx="3566160" cy="1920240"/>
          </a:xfrm>
          <a:prstGeom prst="roundRect">
            <a:avLst>
              <a:gd name="adj" fmla="val 4762"/>
            </a:avLst>
          </a:prstGeom>
          <a:solidFill>
            <a:srgbClr val="FDF1E7"/>
          </a:solidFill>
          <a:ln w="12700">
            <a:solidFill>
              <a:srgbClr val="FDF1E7"/>
            </a:solidFill>
            <a:prstDash val="solid"/>
          </a:ln>
        </p:spPr>
      </p:sp>
      <p:sp>
        <p:nvSpPr>
          <p:cNvPr id="6" name="Text 4"/>
          <p:cNvSpPr txBox="1"/>
          <p:nvPr/>
        </p:nvSpPr>
        <p:spPr>
          <a:xfrm>
            <a:off x="446227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2. Learn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15 lessons with original diagrams, real cases and exam tips</a:t>
            </a:r>
            <a:endParaRPr lang="en-US" sz="1600" dirty="0"/>
          </a:p>
        </p:txBody>
      </p:sp>
      <p:sp>
        <p:nvSpPr>
          <p:cNvPr id="7" name="Shape 5"/>
          <p:cNvSpPr/>
          <p:nvPr/>
        </p:nvSpPr>
        <p:spPr>
          <a:xfrm>
            <a:off x="8046720" y="1371600"/>
            <a:ext cx="3566160" cy="1920240"/>
          </a:xfrm>
          <a:prstGeom prst="roundRect">
            <a:avLst>
              <a:gd name="adj" fmla="val 4762"/>
            </a:avLst>
          </a:prstGeom>
          <a:solidFill>
            <a:srgbClr val="EAF2F9"/>
          </a:solidFill>
          <a:ln w="12700">
            <a:solidFill>
              <a:srgbClr val="EAF2F9"/>
            </a:solidFill>
            <a:prstDash val="solid"/>
          </a:ln>
        </p:spPr>
      </p:sp>
      <p:sp>
        <p:nvSpPr>
          <p:cNvPr id="8" name="Text 6"/>
          <p:cNvSpPr txBox="1"/>
          <p:nvPr/>
        </p:nvSpPr>
        <p:spPr>
          <a:xfrm>
            <a:off x="821131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3. Workbook + tutor</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An activity and quick check per lesson; AI study tutor; saves on device</a:t>
            </a:r>
            <a:endParaRPr lang="en-US" sz="1600" dirty="0"/>
          </a:p>
        </p:txBody>
      </p:sp>
      <p:sp>
        <p:nvSpPr>
          <p:cNvPr id="9" name="Shape 7"/>
          <p:cNvSpPr/>
          <p:nvPr/>
        </p:nvSpPr>
        <p:spPr>
          <a:xfrm>
            <a:off x="548640" y="3520440"/>
            <a:ext cx="3566160" cy="1920240"/>
          </a:xfrm>
          <a:prstGeom prst="roundRect">
            <a:avLst>
              <a:gd name="adj" fmla="val 4762"/>
            </a:avLst>
          </a:prstGeom>
          <a:solidFill>
            <a:srgbClr val="FDF1E7"/>
          </a:solidFill>
          <a:ln w="12700">
            <a:solidFill>
              <a:srgbClr val="FDF1E7"/>
            </a:solidFill>
            <a:prstDash val="solid"/>
          </a:ln>
        </p:spPr>
      </p:sp>
      <p:sp>
        <p:nvSpPr>
          <p:cNvPr id="10" name="Text 8"/>
          <p:cNvSpPr txBox="1"/>
          <p:nvPr/>
        </p:nvSpPr>
        <p:spPr>
          <a:xfrm>
            <a:off x="71323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4. Practicals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10 tasks: phishing, passwords, Diffie-Hellman, hashing, Linux, Nmap, firewall</a:t>
            </a:r>
            <a:endParaRPr lang="en-US" sz="1600" dirty="0"/>
          </a:p>
        </p:txBody>
      </p:sp>
      <p:sp>
        <p:nvSpPr>
          <p:cNvPr id="11" name="Shape 9"/>
          <p:cNvSpPr/>
          <p:nvPr/>
        </p:nvSpPr>
        <p:spPr>
          <a:xfrm>
            <a:off x="4297680" y="3520440"/>
            <a:ext cx="3566160" cy="1920240"/>
          </a:xfrm>
          <a:prstGeom prst="roundRect">
            <a:avLst>
              <a:gd name="adj" fmla="val 4762"/>
            </a:avLst>
          </a:prstGeom>
          <a:solidFill>
            <a:srgbClr val="EAF2F9"/>
          </a:solidFill>
          <a:ln w="12700">
            <a:solidFill>
              <a:srgbClr val="EAF2F9"/>
            </a:solidFill>
            <a:prstDash val="solid"/>
          </a:ln>
        </p:spPr>
      </p:sp>
      <p:sp>
        <p:nvSpPr>
          <p:cNvPr id="12" name="Text 10"/>
          <p:cNvSpPr txBox="1"/>
          <p:nvPr/>
        </p:nvSpPr>
        <p:spPr>
          <a:xfrm>
            <a:off x="446227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5. Exam practice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Scenario papers with command-word guide and level marking</a:t>
            </a:r>
            <a:endParaRPr lang="en-US" sz="1600" dirty="0"/>
          </a:p>
        </p:txBody>
      </p:sp>
      <p:sp>
        <p:nvSpPr>
          <p:cNvPr id="13" name="Shape 11"/>
          <p:cNvSpPr/>
          <p:nvPr/>
        </p:nvSpPr>
        <p:spPr>
          <a:xfrm>
            <a:off x="8046720" y="3520440"/>
            <a:ext cx="3566160" cy="1920240"/>
          </a:xfrm>
          <a:prstGeom prst="roundRect">
            <a:avLst>
              <a:gd name="adj" fmla="val 4762"/>
            </a:avLst>
          </a:prstGeom>
          <a:solidFill>
            <a:srgbClr val="FDF1E7"/>
          </a:solidFill>
          <a:ln w="12700">
            <a:solidFill>
              <a:srgbClr val="FDF1E7"/>
            </a:solidFill>
            <a:prstDash val="solid"/>
          </a:ln>
        </p:spPr>
      </p:sp>
      <p:sp>
        <p:nvSpPr>
          <p:cNvPr id="14" name="Text 12"/>
          <p:cNvSpPr txBox="1"/>
          <p:nvPr/>
        </p:nvSpPr>
        <p:spPr>
          <a:xfrm>
            <a:off x="821131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6. Quizzes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Five instant-marked quizzes, one per topic block</a:t>
            </a:r>
            <a:endParaRPr lang="en-US" sz="1600" dirty="0"/>
          </a:p>
        </p:txBody>
      </p:sp>
      <p:sp>
        <p:nvSpPr>
          <p:cNvPr id="15" name="Text 13"/>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Plus 7. Videos: 35 embedded videos (MrBrownCS, Computerphile, TED, Cisco, IBM). Link for Teams: nigeriastudentcenter.github.io/btech/unit8/start.html</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Ethics, the law and the AI tutor</a:t>
            </a:r>
            <a:endParaRPr lang="en-US" sz="3200" dirty="0"/>
          </a:p>
        </p:txBody>
      </p:sp>
      <p:sp>
        <p:nvSpPr>
          <p:cNvPr id="3" name="Shape 1"/>
          <p:cNvSpPr/>
          <p:nvPr/>
        </p:nvSpPr>
        <p:spPr>
          <a:xfrm>
            <a:off x="548640" y="1371600"/>
            <a:ext cx="5394960" cy="3108960"/>
          </a:xfrm>
          <a:prstGeom prst="roundRect">
            <a:avLst>
              <a:gd name="adj" fmla="val 2941"/>
            </a:avLst>
          </a:prstGeom>
          <a:solidFill>
            <a:srgbClr val="FDF1E7"/>
          </a:solidFill>
          <a:ln w="12700">
            <a:solidFill>
              <a:srgbClr val="FDF1E7"/>
            </a:solidFill>
            <a:prstDash val="solid"/>
          </a:ln>
        </p:spPr>
      </p:sp>
      <p:sp>
        <p:nvSpPr>
          <p:cNvPr id="4" name="Text 2"/>
          <p:cNvSpPr txBox="1"/>
          <p:nvPr/>
        </p:nvSpPr>
        <p:spPr>
          <a:xfrm>
            <a:off x="713232" y="1481328"/>
            <a:ext cx="5065776" cy="2889504"/>
          </a:xfrm>
          <a:prstGeom prst="rect">
            <a:avLst/>
          </a:prstGeom>
          <a:noFill/>
          <a:ln/>
        </p:spPr>
        <p:txBody>
          <a:bodyPr wrap="square" lIns="0" tIns="0" rIns="0" bIns="0" rtlCol="0" anchor="t"/>
          <a:lstStyle/>
          <a:p>
            <a:pPr indent="0" marL="0">
              <a:spcAft>
                <a:spcPts val="400"/>
              </a:spcAft>
              <a:buNone/>
            </a:pPr>
            <a:r>
              <a:rPr lang="en-US" sz="1600" b="1" dirty="0">
                <a:solidFill>
                  <a:srgbClr val="B03A2E"/>
                </a:solidFill>
                <a:latin typeface="Calibri" pitchFamily="34" charset="0"/>
                <a:ea typeface="Calibri" pitchFamily="34" charset="-122"/>
                <a:cs typeface="Calibri" pitchFamily="34" charset="-120"/>
              </a:rPr>
              <a:t>Teach attack to teach defence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every attack is paired with prevention and mitigation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Nmap, Kali and cracking only on the isolated lab network</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written permission and scope = ethical hacking</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unauthorised access is a criminal offence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consider a signed lab acceptable-use agreement</a:t>
            </a:r>
            <a:endParaRPr lang="en-US" sz="1600" dirty="0"/>
          </a:p>
        </p:txBody>
      </p:sp>
      <p:sp>
        <p:nvSpPr>
          <p:cNvPr id="5" name="Shape 3"/>
          <p:cNvSpPr/>
          <p:nvPr/>
        </p:nvSpPr>
        <p:spPr>
          <a:xfrm>
            <a:off x="6245352" y="1371600"/>
            <a:ext cx="5394960" cy="3108960"/>
          </a:xfrm>
          <a:prstGeom prst="roundRect">
            <a:avLst>
              <a:gd name="adj" fmla="val 2941"/>
            </a:avLst>
          </a:prstGeom>
          <a:solidFill>
            <a:srgbClr val="EAF2F9"/>
          </a:solidFill>
          <a:ln w="12700">
            <a:solidFill>
              <a:srgbClr val="EAF2F9"/>
            </a:solidFill>
            <a:prstDash val="solid"/>
          </a:ln>
        </p:spPr>
      </p:sp>
      <p:sp>
        <p:nvSpPr>
          <p:cNvPr id="6" name="Text 4"/>
          <p:cNvSpPr txBox="1"/>
          <p:nvPr/>
        </p:nvSpPr>
        <p:spPr>
          <a:xfrm>
            <a:off x="6409944" y="1481328"/>
            <a:ext cx="5065776" cy="288950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The AI tutor is set up to…</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explain, hint and quiz on the chosen lesson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not give the workbook answers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refuse exploit code, attack commands, malware or phishing templates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remind students that unauthorised access is illegal</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store nothing on the server; no names</a:t>
            </a:r>
            <a:endParaRPr lang="en-US" sz="1600" dirty="0"/>
          </a:p>
        </p:txBody>
      </p:sp>
      <p:sp>
        <p:nvSpPr>
          <p:cNvPr id="7" name="Shape 5"/>
          <p:cNvSpPr/>
          <p:nvPr/>
        </p:nvSpPr>
        <p:spPr>
          <a:xfrm>
            <a:off x="548640" y="4709160"/>
            <a:ext cx="11094415" cy="1280160"/>
          </a:xfrm>
          <a:prstGeom prst="roundRect">
            <a:avLst>
              <a:gd name="adj" fmla="val 7143"/>
            </a:avLst>
          </a:prstGeom>
          <a:solidFill>
            <a:srgbClr val="E6F4EE"/>
          </a:solidFill>
          <a:ln w="12700">
            <a:solidFill>
              <a:srgbClr val="E6F4EE"/>
            </a:solidFill>
            <a:prstDash val="solid"/>
          </a:ln>
        </p:spPr>
      </p:sp>
      <p:sp>
        <p:nvSpPr>
          <p:cNvPr id="8" name="Text 6"/>
          <p:cNvSpPr txBox="1"/>
          <p:nvPr/>
        </p:nvSpPr>
        <p:spPr>
          <a:xfrm>
            <a:off x="713232" y="4818888"/>
            <a:ext cx="10765231" cy="1060704"/>
          </a:xfrm>
          <a:prstGeom prst="rect">
            <a:avLst/>
          </a:prstGeom>
          <a:noFill/>
          <a:ln/>
        </p:spPr>
        <p:txBody>
          <a:bodyPr wrap="square" lIns="0" tIns="0" rIns="0" bIns="0" rtlCol="0" anchor="t"/>
          <a:lstStyle/>
          <a:p>
            <a:pPr indent="0" marL="0">
              <a:spcAft>
                <a:spcPts val="400"/>
              </a:spcAft>
              <a:buNone/>
            </a:pPr>
            <a:r>
              <a:rPr lang="en-US" sz="1500" b="1" dirty="0">
                <a:solidFill>
                  <a:srgbClr val="1F2340"/>
                </a:solidFill>
                <a:latin typeface="Calibri" pitchFamily="34" charset="0"/>
                <a:ea typeface="Calibri" pitchFamily="34" charset="-122"/>
                <a:cs typeface="Calibri" pitchFamily="34" charset="-120"/>
              </a:rPr>
              <a:t>Exam-assessed, so no assignment coach</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Students can use the tutor freely for revision and to check practice answers. It runs on the college Azure service; if it is offline every other page still works.</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Delivery plan (2025–26)</a:t>
            </a:r>
            <a:endParaRPr lang="en-US" sz="3200" dirty="0"/>
          </a:p>
        </p:txBody>
      </p:sp>
      <p:sp>
        <p:nvSpPr>
          <p:cNvPr id="3" name="Shape 1"/>
          <p:cNvSpPr/>
          <p:nvPr/>
        </p:nvSpPr>
        <p:spPr>
          <a:xfrm>
            <a:off x="548640" y="2148840"/>
            <a:ext cx="11094415" cy="0"/>
          </a:xfrm>
          <a:prstGeom prst="line">
            <a:avLst/>
          </a:prstGeom>
          <a:noFill/>
          <a:ln w="38100">
            <a:solidFill>
              <a:srgbClr val="1F2340"/>
            </a:solidFill>
            <a:prstDash val="solid"/>
          </a:ln>
        </p:spPr>
      </p:sp>
      <p:sp>
        <p:nvSpPr>
          <p:cNvPr id="4" name="Shape 2"/>
          <p:cNvSpPr/>
          <p:nvPr/>
        </p:nvSpPr>
        <p:spPr>
          <a:xfrm>
            <a:off x="1493490" y="1984248"/>
            <a:ext cx="329184" cy="329184"/>
          </a:xfrm>
          <a:prstGeom prst="ellipse">
            <a:avLst/>
          </a:prstGeom>
          <a:solidFill>
            <a:srgbClr val="B03A2E"/>
          </a:solidFill>
          <a:ln w="25400">
            <a:solidFill>
              <a:srgbClr val="FFFFFF"/>
            </a:solidFill>
            <a:prstDash val="solid"/>
          </a:ln>
        </p:spPr>
      </p:sp>
      <p:sp>
        <p:nvSpPr>
          <p:cNvPr id="5" name="Text 3"/>
          <p:cNvSpPr txBox="1"/>
          <p:nvPr/>
        </p:nvSpPr>
        <p:spPr>
          <a:xfrm>
            <a:off x="548640" y="1371600"/>
            <a:ext cx="2218883" cy="457200"/>
          </a:xfrm>
          <a:prstGeom prst="rect">
            <a:avLst/>
          </a:prstGeom>
          <a:noFill/>
          <a:ln/>
        </p:spPr>
        <p:txBody>
          <a:bodyPr wrap="square" lIns="0" tIns="0" rIns="0" bIns="0" rtlCol="0" anchor="ctr"/>
          <a:lstStyle/>
          <a:p>
            <a:pPr algn="ctr" indent="0" marL="0">
              <a:buNone/>
            </a:pPr>
            <a:r>
              <a:rPr lang="en-US" sz="1500" b="1" dirty="0">
                <a:solidFill>
                  <a:srgbClr val="1F2340"/>
                </a:solidFill>
                <a:latin typeface="Calibri" pitchFamily="34" charset="0"/>
                <a:ea typeface="Calibri" pitchFamily="34" charset="-122"/>
                <a:cs typeface="Calibri" pitchFamily="34" charset="-120"/>
              </a:rPr>
              <a:t>Week 11</a:t>
            </a:r>
            <a:endParaRPr lang="en-US" sz="1500" dirty="0"/>
          </a:p>
        </p:txBody>
      </p:sp>
      <p:sp>
        <p:nvSpPr>
          <p:cNvPr id="6" name="Shape 4"/>
          <p:cNvSpPr/>
          <p:nvPr/>
        </p:nvSpPr>
        <p:spPr>
          <a:xfrm>
            <a:off x="640080" y="2560320"/>
            <a:ext cx="2036003" cy="2286000"/>
          </a:xfrm>
          <a:prstGeom prst="roundRect">
            <a:avLst>
              <a:gd name="adj" fmla="val 4491"/>
            </a:avLst>
          </a:prstGeom>
          <a:solidFill>
            <a:srgbClr val="EAF2F9"/>
          </a:solidFill>
          <a:ln w="12700">
            <a:solidFill>
              <a:srgbClr val="EAF2F9"/>
            </a:solidFill>
            <a:prstDash val="solid"/>
          </a:ln>
        </p:spPr>
      </p:sp>
      <p:sp>
        <p:nvSpPr>
          <p:cNvPr id="7" name="Text 5"/>
          <p:cNvSpPr txBox="1"/>
          <p:nvPr/>
        </p:nvSpPr>
        <p:spPr>
          <a:xfrm>
            <a:off x="777240"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8.1 confidential information, reasons, impact</a:t>
            </a:r>
            <a:endParaRPr lang="en-US" sz="1400" dirty="0"/>
          </a:p>
        </p:txBody>
      </p:sp>
      <p:sp>
        <p:nvSpPr>
          <p:cNvPr id="8" name="Shape 6"/>
          <p:cNvSpPr/>
          <p:nvPr/>
        </p:nvSpPr>
        <p:spPr>
          <a:xfrm>
            <a:off x="3712373" y="1984248"/>
            <a:ext cx="329184" cy="329184"/>
          </a:xfrm>
          <a:prstGeom prst="ellipse">
            <a:avLst/>
          </a:prstGeom>
          <a:solidFill>
            <a:srgbClr val="B03A2E"/>
          </a:solidFill>
          <a:ln w="25400">
            <a:solidFill>
              <a:srgbClr val="FFFFFF"/>
            </a:solidFill>
            <a:prstDash val="solid"/>
          </a:ln>
        </p:spPr>
      </p:sp>
      <p:sp>
        <p:nvSpPr>
          <p:cNvPr id="9" name="Text 7"/>
          <p:cNvSpPr txBox="1"/>
          <p:nvPr/>
        </p:nvSpPr>
        <p:spPr>
          <a:xfrm>
            <a:off x="2767523" y="1371600"/>
            <a:ext cx="2218883" cy="457200"/>
          </a:xfrm>
          <a:prstGeom prst="rect">
            <a:avLst/>
          </a:prstGeom>
          <a:noFill/>
          <a:ln/>
        </p:spPr>
        <p:txBody>
          <a:bodyPr wrap="square" lIns="0" tIns="0" rIns="0" bIns="0" rtlCol="0" anchor="ctr"/>
          <a:lstStyle/>
          <a:p>
            <a:pPr algn="ctr" indent="0" marL="0">
              <a:buNone/>
            </a:pPr>
            <a:r>
              <a:rPr lang="en-US" sz="1500" b="1" dirty="0">
                <a:solidFill>
                  <a:srgbClr val="1F2340"/>
                </a:solidFill>
                <a:latin typeface="Calibri" pitchFamily="34" charset="0"/>
                <a:ea typeface="Calibri" pitchFamily="34" charset="-122"/>
                <a:cs typeface="Calibri" pitchFamily="34" charset="-120"/>
              </a:rPr>
              <a:t>Weeks 12–17</a:t>
            </a:r>
            <a:endParaRPr lang="en-US" sz="1500" dirty="0"/>
          </a:p>
        </p:txBody>
      </p:sp>
      <p:sp>
        <p:nvSpPr>
          <p:cNvPr id="10" name="Shape 8"/>
          <p:cNvSpPr/>
          <p:nvPr/>
        </p:nvSpPr>
        <p:spPr>
          <a:xfrm>
            <a:off x="2858963" y="2560320"/>
            <a:ext cx="2036003" cy="2286000"/>
          </a:xfrm>
          <a:prstGeom prst="roundRect">
            <a:avLst>
              <a:gd name="adj" fmla="val 4491"/>
            </a:avLst>
          </a:prstGeom>
          <a:solidFill>
            <a:srgbClr val="FDF1E7"/>
          </a:solidFill>
          <a:ln w="12700">
            <a:solidFill>
              <a:srgbClr val="FDF1E7"/>
            </a:solidFill>
            <a:prstDash val="solid"/>
          </a:ln>
        </p:spPr>
      </p:sp>
      <p:sp>
        <p:nvSpPr>
          <p:cNvPr id="11" name="Text 9"/>
          <p:cNvSpPr txBox="1"/>
          <p:nvPr/>
        </p:nvSpPr>
        <p:spPr>
          <a:xfrm>
            <a:off x="2996123"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8.2 threats, vulnerabilities (technical, human, physical) and impact</a:t>
            </a:r>
            <a:endParaRPr lang="en-US" sz="1400" dirty="0"/>
          </a:p>
        </p:txBody>
      </p:sp>
      <p:sp>
        <p:nvSpPr>
          <p:cNvPr id="12" name="Shape 10"/>
          <p:cNvSpPr/>
          <p:nvPr/>
        </p:nvSpPr>
        <p:spPr>
          <a:xfrm>
            <a:off x="5931256" y="1984248"/>
            <a:ext cx="329184" cy="329184"/>
          </a:xfrm>
          <a:prstGeom prst="ellipse">
            <a:avLst/>
          </a:prstGeom>
          <a:solidFill>
            <a:srgbClr val="B03A2E"/>
          </a:solidFill>
          <a:ln w="25400">
            <a:solidFill>
              <a:srgbClr val="FFFFFF"/>
            </a:solidFill>
            <a:prstDash val="solid"/>
          </a:ln>
        </p:spPr>
      </p:sp>
      <p:sp>
        <p:nvSpPr>
          <p:cNvPr id="13" name="Text 11"/>
          <p:cNvSpPr txBox="1"/>
          <p:nvPr/>
        </p:nvSpPr>
        <p:spPr>
          <a:xfrm>
            <a:off x="4986406" y="1371600"/>
            <a:ext cx="2218883" cy="457200"/>
          </a:xfrm>
          <a:prstGeom prst="rect">
            <a:avLst/>
          </a:prstGeom>
          <a:noFill/>
          <a:ln/>
        </p:spPr>
        <p:txBody>
          <a:bodyPr wrap="square" lIns="0" tIns="0" rIns="0" bIns="0" rtlCol="0" anchor="ctr"/>
          <a:lstStyle/>
          <a:p>
            <a:pPr algn="ctr" indent="0" marL="0">
              <a:buNone/>
            </a:pPr>
            <a:r>
              <a:rPr lang="en-US" sz="1500" b="1" dirty="0">
                <a:solidFill>
                  <a:srgbClr val="1F2340"/>
                </a:solidFill>
                <a:latin typeface="Calibri" pitchFamily="34" charset="0"/>
                <a:ea typeface="Calibri" pitchFamily="34" charset="-122"/>
                <a:cs typeface="Calibri" pitchFamily="34" charset="-120"/>
              </a:rPr>
              <a:t>Weeks 18–21</a:t>
            </a:r>
            <a:endParaRPr lang="en-US" sz="1500" dirty="0"/>
          </a:p>
        </p:txBody>
      </p:sp>
      <p:sp>
        <p:nvSpPr>
          <p:cNvPr id="14" name="Shape 12"/>
          <p:cNvSpPr/>
          <p:nvPr/>
        </p:nvSpPr>
        <p:spPr>
          <a:xfrm>
            <a:off x="5077846" y="2560320"/>
            <a:ext cx="2036003" cy="2286000"/>
          </a:xfrm>
          <a:prstGeom prst="roundRect">
            <a:avLst>
              <a:gd name="adj" fmla="val 4491"/>
            </a:avLst>
          </a:prstGeom>
          <a:solidFill>
            <a:srgbClr val="E6F4EE"/>
          </a:solidFill>
          <a:ln w="12700">
            <a:solidFill>
              <a:srgbClr val="E6F4EE"/>
            </a:solidFill>
            <a:prstDash val="solid"/>
          </a:ln>
        </p:spPr>
      </p:sp>
      <p:sp>
        <p:nvSpPr>
          <p:cNvPr id="15" name="Text 13"/>
          <p:cNvSpPr txBox="1"/>
          <p:nvPr/>
        </p:nvSpPr>
        <p:spPr>
          <a:xfrm>
            <a:off x="5215006"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8.3 mitigation techniques; firewalls, segregation, monitoring</a:t>
            </a:r>
            <a:endParaRPr lang="en-US" sz="1400" dirty="0"/>
          </a:p>
        </p:txBody>
      </p:sp>
      <p:sp>
        <p:nvSpPr>
          <p:cNvPr id="16" name="Shape 14"/>
          <p:cNvSpPr/>
          <p:nvPr/>
        </p:nvSpPr>
        <p:spPr>
          <a:xfrm>
            <a:off x="8150139" y="1984248"/>
            <a:ext cx="329184" cy="329184"/>
          </a:xfrm>
          <a:prstGeom prst="ellipse">
            <a:avLst/>
          </a:prstGeom>
          <a:solidFill>
            <a:srgbClr val="B03A2E"/>
          </a:solidFill>
          <a:ln w="25400">
            <a:solidFill>
              <a:srgbClr val="FFFFFF"/>
            </a:solidFill>
            <a:prstDash val="solid"/>
          </a:ln>
        </p:spPr>
      </p:sp>
      <p:sp>
        <p:nvSpPr>
          <p:cNvPr id="17" name="Text 15"/>
          <p:cNvSpPr txBox="1"/>
          <p:nvPr/>
        </p:nvSpPr>
        <p:spPr>
          <a:xfrm>
            <a:off x="7205289" y="1371600"/>
            <a:ext cx="2218883" cy="457200"/>
          </a:xfrm>
          <a:prstGeom prst="rect">
            <a:avLst/>
          </a:prstGeom>
          <a:noFill/>
          <a:ln/>
        </p:spPr>
        <p:txBody>
          <a:bodyPr wrap="square" lIns="0" tIns="0" rIns="0" bIns="0" rtlCol="0" anchor="ctr"/>
          <a:lstStyle/>
          <a:p>
            <a:pPr algn="ctr" indent="0" marL="0">
              <a:buNone/>
            </a:pPr>
            <a:r>
              <a:rPr lang="en-US" sz="1500" b="1" dirty="0">
                <a:solidFill>
                  <a:srgbClr val="1F2340"/>
                </a:solidFill>
                <a:latin typeface="Calibri" pitchFamily="34" charset="0"/>
                <a:ea typeface="Calibri" pitchFamily="34" charset="-122"/>
                <a:cs typeface="Calibri" pitchFamily="34" charset="-120"/>
              </a:rPr>
              <a:t>Weeks 22–26</a:t>
            </a:r>
            <a:endParaRPr lang="en-US" sz="1500" dirty="0"/>
          </a:p>
        </p:txBody>
      </p:sp>
      <p:sp>
        <p:nvSpPr>
          <p:cNvPr id="18" name="Shape 16"/>
          <p:cNvSpPr/>
          <p:nvPr/>
        </p:nvSpPr>
        <p:spPr>
          <a:xfrm>
            <a:off x="7296729" y="2560320"/>
            <a:ext cx="2036003" cy="2286000"/>
          </a:xfrm>
          <a:prstGeom prst="roundRect">
            <a:avLst>
              <a:gd name="adj" fmla="val 4491"/>
            </a:avLst>
          </a:prstGeom>
          <a:solidFill>
            <a:srgbClr val="EAF2F9"/>
          </a:solidFill>
          <a:ln w="12700">
            <a:solidFill>
              <a:srgbClr val="EAF2F9"/>
            </a:solidFill>
            <a:prstDash val="solid"/>
          </a:ln>
        </p:spPr>
      </p:sp>
      <p:sp>
        <p:nvSpPr>
          <p:cNvPr id="19" name="Text 17"/>
          <p:cNvSpPr txBox="1"/>
          <p:nvPr/>
        </p:nvSpPr>
        <p:spPr>
          <a:xfrm>
            <a:off x="7433889"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8.4 CIA triad and IAAA model</a:t>
            </a:r>
            <a:endParaRPr lang="en-US" sz="1400" dirty="0"/>
          </a:p>
        </p:txBody>
      </p:sp>
      <p:sp>
        <p:nvSpPr>
          <p:cNvPr id="20" name="Shape 18"/>
          <p:cNvSpPr/>
          <p:nvPr/>
        </p:nvSpPr>
        <p:spPr>
          <a:xfrm>
            <a:off x="10369022" y="1984248"/>
            <a:ext cx="329184" cy="329184"/>
          </a:xfrm>
          <a:prstGeom prst="ellipse">
            <a:avLst/>
          </a:prstGeom>
          <a:solidFill>
            <a:srgbClr val="B03A2E"/>
          </a:solidFill>
          <a:ln w="25400">
            <a:solidFill>
              <a:srgbClr val="FFFFFF"/>
            </a:solidFill>
            <a:prstDash val="solid"/>
          </a:ln>
        </p:spPr>
      </p:sp>
      <p:sp>
        <p:nvSpPr>
          <p:cNvPr id="21" name="Text 19"/>
          <p:cNvSpPr txBox="1"/>
          <p:nvPr/>
        </p:nvSpPr>
        <p:spPr>
          <a:xfrm>
            <a:off x="9424172" y="1371600"/>
            <a:ext cx="2218883" cy="457200"/>
          </a:xfrm>
          <a:prstGeom prst="rect">
            <a:avLst/>
          </a:prstGeom>
          <a:noFill/>
          <a:ln/>
        </p:spPr>
        <p:txBody>
          <a:bodyPr wrap="square" lIns="0" tIns="0" rIns="0" bIns="0" rtlCol="0" anchor="ctr"/>
          <a:lstStyle/>
          <a:p>
            <a:pPr algn="ctr" indent="0" marL="0">
              <a:buNone/>
            </a:pPr>
            <a:r>
              <a:rPr lang="en-US" sz="1500" b="1" dirty="0">
                <a:solidFill>
                  <a:srgbClr val="1F2340"/>
                </a:solidFill>
                <a:latin typeface="Calibri" pitchFamily="34" charset="0"/>
                <a:ea typeface="Calibri" pitchFamily="34" charset="-122"/>
                <a:cs typeface="Calibri" pitchFamily="34" charset="-120"/>
              </a:rPr>
              <a:t>Weeks 27–29</a:t>
            </a:r>
            <a:endParaRPr lang="en-US" sz="1500" dirty="0"/>
          </a:p>
        </p:txBody>
      </p:sp>
      <p:sp>
        <p:nvSpPr>
          <p:cNvPr id="22" name="Shape 20"/>
          <p:cNvSpPr/>
          <p:nvPr/>
        </p:nvSpPr>
        <p:spPr>
          <a:xfrm>
            <a:off x="9515612" y="2560320"/>
            <a:ext cx="2036003" cy="2286000"/>
          </a:xfrm>
          <a:prstGeom prst="roundRect">
            <a:avLst>
              <a:gd name="adj" fmla="val 4491"/>
            </a:avLst>
          </a:prstGeom>
          <a:solidFill>
            <a:srgbClr val="FDF1E7"/>
          </a:solidFill>
          <a:ln w="12700">
            <a:solidFill>
              <a:srgbClr val="FDF1E7"/>
            </a:solidFill>
            <a:prstDash val="solid"/>
          </a:ln>
        </p:spPr>
      </p:sp>
      <p:sp>
        <p:nvSpPr>
          <p:cNvPr id="23" name="Text 21"/>
          <p:cNvSpPr txBox="1"/>
          <p:nvPr/>
        </p:nvSpPr>
        <p:spPr>
          <a:xfrm>
            <a:off x="9652772"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Revision and exam</a:t>
            </a:r>
            <a:endParaRPr lang="en-US" sz="1400" dirty="0"/>
          </a:p>
        </p:txBody>
      </p:sp>
      <p:sp>
        <p:nvSpPr>
          <p:cNvPr id="24" name="Text 22"/>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Based on the 2025–26 Unit 8 teaching outline (January to June, exam in June). The Teachers page maps each week to its lesson, practical and quiz.</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2340"/>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8.1 Security risks</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The information organisations hold, why it must stay confidential, and what happens when it does not</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Confidential information and its impact</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identify confidential information, explain why it must be kept confidential and the impact of failure</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HR: salaries, staff details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Commercial: clients, stakeholders, IP, sales, contracts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Access: passwords, PINs, MFA, biometrics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Reasons: competitors, privacy, unauthorised access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Impacts: fines, licence, trust, image, legal action</a:t>
            </a:r>
            <a:endParaRPr lang="en-US" sz="1600" dirty="0"/>
          </a:p>
        </p:txBody>
      </p:sp>
      <p:pic>
        <p:nvPicPr>
          <p:cNvPr id="7" name="Image 0" descr="/private/tmp/claude-501/-Users-johnaikeremiokha-code-Claude-Project/bf844d04-1b41-4e28-bbaa-8211504dbf91/scratchpad/deck/figs8/confidential_information_held_by_an_orga.png">    </p:cNvPr>
          <p:cNvPicPr>
            <a:picLocks noChangeAspect="1"/>
          </p:cNvPicPr>
          <p:nvPr/>
        </p:nvPicPr>
        <p:blipFill>
          <a:blip r:embed="rId1"/>
          <a:stretch>
            <a:fillRect/>
          </a:stretch>
        </p:blipFill>
        <p:spPr>
          <a:xfrm>
            <a:off x="5828386" y="1188720"/>
            <a:ext cx="5698541" cy="1874520"/>
          </a:xfrm>
          <a:prstGeom prst="rect">
            <a:avLst/>
          </a:prstGeom>
        </p:spPr>
      </p:pic>
      <p:pic>
        <p:nvPicPr>
          <p:cNvPr id="8" name="Image 1" descr="/private/tmp/claude-501/-Users-johnaikeremiokha-code-Claude-Project/bf844d04-1b41-4e28-bbaa-8211504dbf91/scratchpad/deck/figs8/what_happens_when_confidentiality_fails.png">    </p:cNvPr>
          <p:cNvPicPr>
            <a:picLocks noChangeAspect="1"/>
          </p:cNvPicPr>
          <p:nvPr/>
        </p:nvPicPr>
        <p:blipFill>
          <a:blip r:embed="rId2"/>
          <a:stretch>
            <a:fillRect/>
          </a:stretch>
        </p:blipFill>
        <p:spPr>
          <a:xfrm>
            <a:off x="5912987" y="3172968"/>
            <a:ext cx="5529337"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News story: a recent data breach. What leaked? Who was harmed?</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S1: a dental practice’s information.</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1.</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2340"/>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8.2 Threats and vulnerabilities</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Technical threats · technical, human and physical vulnerabilities · impact</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8.2.1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Malware, botnets and denial of service</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malware types, botnets and DoS/DDoS with prevention and mitigation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Virus, worm, keylogger, ransomware, spyware, RAT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Botnet: bots controlled via a C&amp;C server</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DoS vs DDoS: one source vs thousands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Prevent: anti-malware, patching, trusted sources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Mitigate: offline backups, DDoS protection</a:t>
            </a:r>
            <a:endParaRPr lang="en-US" sz="1600" dirty="0"/>
          </a:p>
        </p:txBody>
      </p:sp>
      <p:pic>
        <p:nvPicPr>
          <p:cNvPr id="7" name="Image 0" descr="/private/tmp/claude-501/-Users-johnaikeremiokha-code-Claude-Project/bf844d04-1b41-4e28-bbaa-8211504dbf91/scratchpad/deck/figs8/a_botnet_launching_a_ddos_attack.png">    </p:cNvPr>
          <p:cNvPicPr>
            <a:picLocks noChangeAspect="1"/>
          </p:cNvPicPr>
          <p:nvPr/>
        </p:nvPicPr>
        <p:blipFill>
          <a:blip r:embed="rId1"/>
          <a:stretch>
            <a:fillRect/>
          </a:stretch>
        </p:blipFill>
        <p:spPr>
          <a:xfrm>
            <a:off x="5715000" y="1188720"/>
            <a:ext cx="5925312" cy="2416904"/>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WannaCry in 60 seconds: what stopped hospitals working?</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T1: three malware threats to a school.</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2a.</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8.2.1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Malicious hacking</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hackers’ motives and brute force, XSS, SQL injection and buffer overflow attacks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Hacktivists, nation states, organised crime, individuals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Brute force: length beats complexity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SQL injection → parameterised queries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XSS → output encoding</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Buffer overflow → bounds checking, patches</a:t>
            </a:r>
            <a:endParaRPr lang="en-US" sz="1600" dirty="0"/>
          </a:p>
        </p:txBody>
      </p:sp>
      <p:pic>
        <p:nvPicPr>
          <p:cNvPr id="7" name="Image 0" descr="/private/tmp/claude-501/-Users-johnaikeremiokha-code-Claude-Project/bf844d04-1b41-4e28-bbaa-8211504dbf91/scratchpad/deck/figs8/how_sql_injection_changes_a_query.png">    </p:cNvPr>
          <p:cNvPicPr>
            <a:picLocks noChangeAspect="1"/>
          </p:cNvPicPr>
          <p:nvPr/>
        </p:nvPicPr>
        <p:blipFill>
          <a:blip r:embed="rId1"/>
          <a:stretch>
            <a:fillRect/>
          </a:stretch>
        </p:blipFill>
        <p:spPr>
          <a:xfrm>
            <a:off x="5828386" y="1188720"/>
            <a:ext cx="5698541" cy="1874520"/>
          </a:xfrm>
          <a:prstGeom prst="rect">
            <a:avLst/>
          </a:prstGeom>
        </p:spPr>
      </p:pic>
      <p:pic>
        <p:nvPicPr>
          <p:cNvPr id="8" name="Image 1" descr="/private/tmp/claude-501/-Users-johnaikeremiokha-code-Claude-Project/bf844d04-1b41-4e28-bbaa-8211504dbf91/scratchpad/deck/figs8/how_password_length_affects_brute_force_.png">    </p:cNvPr>
          <p:cNvPicPr>
            <a:picLocks noChangeAspect="1"/>
          </p:cNvPicPr>
          <p:nvPr/>
        </p:nvPicPr>
        <p:blipFill>
          <a:blip r:embed="rId2"/>
          <a:stretch>
            <a:fillRect/>
          </a:stretch>
        </p:blipFill>
        <p:spPr>
          <a:xfrm>
            <a:off x="6028182" y="3172968"/>
            <a:ext cx="5298948"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Which hacker group is behind each headline?</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2: how strong is that password?</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T2: an online shop’s weak points.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8.2.1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Social engineering</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phishing, spear phishing, smishing, vishing, pharming, watering hole and USB baiting</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Exploits trust, fear, curiosity, urgency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Phishing vs spear phishing</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Smishing (SMS), vishing (voice)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Pharming redirects the real address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Watering hole; USB baiting</a:t>
            </a:r>
            <a:endParaRPr lang="en-US" sz="1600" dirty="0"/>
          </a:p>
        </p:txBody>
      </p:sp>
      <p:pic>
        <p:nvPicPr>
          <p:cNvPr id="7" name="Image 0" descr="/private/tmp/claude-501/-Users-johnaikeremiokha-code-Claude-Project/bf844d04-1b41-4e28-bbaa-8211504dbf91/scratchpad/deck/figs8/spotting_a_phishing_email.png">    </p:cNvPr>
          <p:cNvPicPr>
            <a:picLocks noChangeAspect="1"/>
          </p:cNvPicPr>
          <p:nvPr/>
        </p:nvPicPr>
        <p:blipFill>
          <a:blip r:embed="rId1"/>
          <a:stretch>
            <a:fillRect/>
          </a:stretch>
        </p:blipFill>
        <p:spPr>
          <a:xfrm>
            <a:off x="5715000" y="1188720"/>
            <a:ext cx="5925312" cy="2338939"/>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1: spot the phish.</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T3: a staff guide for a bank.</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2b.</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8.2.1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DNS, APIs, man-in-the-middle and open Wi-Fi</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network-based threats and their prevention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DNS attack/redirection → DNSSEC, registrar MFA</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Insecure APIs → authentication, authorisation, rate limits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Man-in-the-middle → HTTPS/TLS, VPN</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Open Wi-Fi → VPN, HTTPS, WPA2/3</a:t>
            </a:r>
            <a:endParaRPr lang="en-US" sz="1600" dirty="0"/>
          </a:p>
        </p:txBody>
      </p:sp>
      <p:pic>
        <p:nvPicPr>
          <p:cNvPr id="7" name="Image 0" descr="/private/tmp/claude-501/-Users-johnaikeremiokha-code-Claude-Project/bf844d04-1b41-4e28-bbaa-8211504dbf91/scratchpad/deck/figs8/a_man_in_the_middle_attack_on_open_wi_fi.png">    </p:cNvPr>
          <p:cNvPicPr>
            <a:picLocks noChangeAspect="1"/>
          </p:cNvPicPr>
          <p:nvPr/>
        </p:nvPicPr>
        <p:blipFill>
          <a:blip r:embed="rId1"/>
          <a:stretch>
            <a:fillRect/>
          </a:stretch>
        </p:blipFill>
        <p:spPr>
          <a:xfrm>
            <a:off x="5715000" y="1188720"/>
            <a:ext cx="5925312" cy="1715222"/>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Which Wi-Fi networks can you see from this room? Which are open?</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T4: staff on hotel Wi-Fi.</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Exit: why does a VPN help?</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8.2.2–3</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Technical vulnerabilities and human threats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technical vulnerabilities and human threats with prevention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Weak encryption, poor password policy, no MFA</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Out-of-date hardware, software, firmware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Zero-day and legacy systems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Human error, malicious employee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Disguised criminal, poor cyber hygiene</a:t>
            </a:r>
            <a:endParaRPr lang="en-US" sz="1600" dirty="0"/>
          </a:p>
        </p:txBody>
      </p:sp>
      <p:pic>
        <p:nvPicPr>
          <p:cNvPr id="7" name="Image 0" descr="/private/tmp/claude-501/-Users-johnaikeremiokha-code-Claude-Project/bf844d04-1b41-4e28-bbaa-8211504dbf91/scratchpad/deck/figs8/the_life_of_a_software_vulnerability.png">    </p:cNvPr>
          <p:cNvPicPr>
            <a:picLocks noChangeAspect="1"/>
          </p:cNvPicPr>
          <p:nvPr/>
        </p:nvPicPr>
        <p:blipFill>
          <a:blip r:embed="rId1"/>
          <a:stretch>
            <a:fillRect/>
          </a:stretch>
        </p:blipFill>
        <p:spPr>
          <a:xfrm>
            <a:off x="5715000" y="1188720"/>
            <a:ext cx="5925312" cy="1559293"/>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An unlocked PC: what could a visitor do in 30 seconds?</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V1 and V2.</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3.</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8.2.4–5</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Physical vulnerabilities and impact</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physical vulnerabilities, their prevention, and the impact of threats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Entry control systems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No tailgating; complex, changed codes; monitoring; audits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Shoulder surfing, environment, vandalism</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Rugged machines; natural disasters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Impacts: data loss, access, corruption, disruption</a:t>
            </a:r>
            <a:endParaRPr lang="en-US" sz="1600" dirty="0"/>
          </a:p>
        </p:txBody>
      </p:sp>
      <p:pic>
        <p:nvPicPr>
          <p:cNvPr id="7" name="Image 0" descr="/private/tmp/claude-501/-Users-johnaikeremiokha-code-Claude-Project/bf844d04-1b41-4e28-bbaa-8211504dbf91/scratchpad/deck/figs8/layers_of_physical_security.png">    </p:cNvPr>
          <p:cNvPicPr>
            <a:picLocks noChangeAspect="1"/>
          </p:cNvPicPr>
          <p:nvPr/>
        </p:nvPicPr>
        <p:blipFill>
          <a:blip r:embed="rId1"/>
          <a:stretch>
            <a:fillRect/>
          </a:stretch>
        </p:blipFill>
        <p:spPr>
          <a:xfrm>
            <a:off x="5715000" y="1188720"/>
            <a:ext cx="5925312" cy="2494868"/>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8: perimeter security proposal (worksheet on Teams).</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V3.</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3.</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2340"/>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8.3 Threat mitigation</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Techniques, their purposes, benefits and drawbacks · processes that assure internet security</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8.3.1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Technical defences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security settings, anti-malware, IDS, hardening, updates and air gaps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Security settings (hardware, software)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Anti-malware: function and actions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Intrusion detection</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Device hardening; updates; firmware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Air gaps</a:t>
            </a:r>
            <a:endParaRPr lang="en-US" sz="1600" dirty="0"/>
          </a:p>
        </p:txBody>
      </p:sp>
      <p:pic>
        <p:nvPicPr>
          <p:cNvPr id="7" name="Image 0" descr="/private/tmp/claude-501/-Users-johnaikeremiokha-code-Claude-Project/bf844d04-1b41-4e28-bbaa-8211504dbf91/scratchpad/deck/figs8/where_defences_sit_on_a_network.png">    </p:cNvPr>
          <p:cNvPicPr>
            <a:picLocks noChangeAspect="1"/>
          </p:cNvPicPr>
          <p:nvPr/>
        </p:nvPicPr>
        <p:blipFill>
          <a:blip r:embed="rId1"/>
          <a:stretch>
            <a:fillRect/>
          </a:stretch>
        </p:blipFill>
        <p:spPr>
          <a:xfrm>
            <a:off x="5715000" y="1188720"/>
            <a:ext cx="5925312" cy="2027080"/>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Open Windows Security: what is it protecting?</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M1: four defences for a charity.</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4a.</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8.3.1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Encryption</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hashing, symmetric and asymmetric encryption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Hashing: one-way; passwords, integrity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Symmetric: one key; fast; key sharing problem</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Asymmetric: public/private keys; slower</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HTTPS uses both</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Diffie-Hellman: agree a key in public</a:t>
            </a:r>
            <a:endParaRPr lang="en-US" sz="1600" dirty="0"/>
          </a:p>
        </p:txBody>
      </p:sp>
      <p:pic>
        <p:nvPicPr>
          <p:cNvPr id="7" name="Image 0" descr="/private/tmp/claude-501/-Users-johnaikeremiokha-code-Claude-Project/bf844d04-1b41-4e28-bbaa-8211504dbf91/scratchpad/deck/figs8/symmetric_and_asymmetric_encryption.png">    </p:cNvPr>
          <p:cNvPicPr>
            <a:picLocks noChangeAspect="1"/>
          </p:cNvPicPr>
          <p:nvPr/>
        </p:nvPicPr>
        <p:blipFill>
          <a:blip r:embed="rId1"/>
          <a:stretch>
            <a:fillRect/>
          </a:stretch>
        </p:blipFill>
        <p:spPr>
          <a:xfrm>
            <a:off x="5828386" y="1188720"/>
            <a:ext cx="5698541" cy="1874520"/>
          </a:xfrm>
          <a:prstGeom prst="rect">
            <a:avLst/>
          </a:prstGeom>
        </p:spPr>
      </p:pic>
      <p:pic>
        <p:nvPicPr>
          <p:cNvPr id="8" name="Image 1" descr="/private/tmp/claude-501/-Users-johnaikeremiokha-code-Claude-Project/bf844d04-1b41-4e28-bbaa-8211504dbf91/scratchpad/deck/figs8/diffie_hellman_key_exchange_with_small_n.png">    </p:cNvPr>
          <p:cNvPicPr>
            <a:picLocks noChangeAspect="1"/>
          </p:cNvPicPr>
          <p:nvPr/>
        </p:nvPicPr>
        <p:blipFill>
          <a:blip r:embed="rId2"/>
          <a:stretch>
            <a:fillRect/>
          </a:stretch>
        </p:blipFill>
        <p:spPr>
          <a:xfrm>
            <a:off x="6134161" y="3172968"/>
            <a:ext cx="5086990"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Practicals 3 and 4: Diffie-Hellman and hashing.</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M2: a surgery’s three needs.</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4a.</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8.3.1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People and access controls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policies, vetting, training, access control, MFA, password managers, VPNs and API certification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User access policies; staff vetting</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Staff training</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Software-based access control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MFA: know, have, are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Password managers; VPNs; API certification</a:t>
            </a:r>
            <a:endParaRPr lang="en-US" sz="1600" dirty="0"/>
          </a:p>
        </p:txBody>
      </p:sp>
      <p:pic>
        <p:nvPicPr>
          <p:cNvPr id="7" name="Image 0" descr="/private/tmp/claude-501/-Users-johnaikeremiokha-code-Claude-Project/bf844d04-1b41-4e28-bbaa-8211504dbf91/scratchpad/deck/figs8/the_factors_of_authentication.png">    </p:cNvPr>
          <p:cNvPicPr>
            <a:picLocks noChangeAspect="1"/>
          </p:cNvPicPr>
          <p:nvPr/>
        </p:nvPicPr>
        <p:blipFill>
          <a:blip r:embed="rId1"/>
          <a:stretch>
            <a:fillRect/>
          </a:stretch>
        </p:blipFill>
        <p:spPr>
          <a:xfrm>
            <a:off x="5715000" y="1188720"/>
            <a:ext cx="5925312" cy="1559293"/>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Is password + security question MFA? Vote and justify.</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M3.</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4a.</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8.3.1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Backups, port scanning and penetration testing</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backup types and storage, port scanning and ethical vs unethical hacking</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Full, incremental, differential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Safe storage: offsite, offline, encrypted, tested</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Port scanning finds open services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Penetration test: plan, recon, scan, exploit, report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Ethical = permission + scope</a:t>
            </a:r>
            <a:endParaRPr lang="en-US" sz="1600" dirty="0"/>
          </a:p>
        </p:txBody>
      </p:sp>
      <p:pic>
        <p:nvPicPr>
          <p:cNvPr id="7" name="Image 0" descr="/private/tmp/claude-501/-Users-johnaikeremiokha-code-Claude-Project/bf844d04-1b41-4e28-bbaa-8211504dbf91/scratchpad/deck/figs8/the_stages_of_a_penetration_test.png">    </p:cNvPr>
          <p:cNvPicPr>
            <a:picLocks noChangeAspect="1"/>
          </p:cNvPicPr>
          <p:nvPr/>
        </p:nvPicPr>
        <p:blipFill>
          <a:blip r:embed="rId1"/>
          <a:stretch>
            <a:fillRect/>
          </a:stretch>
        </p:blipFill>
        <p:spPr>
          <a:xfrm>
            <a:off x="5715000" y="1188720"/>
            <a:ext cx="5925312" cy="1325399"/>
          </a:xfrm>
          <a:prstGeom prst="rect">
            <a:avLst/>
          </a:prstGeom>
        </p:spPr>
      </p:pic>
      <p:pic>
        <p:nvPicPr>
          <p:cNvPr id="8" name="Image 1" descr="/private/tmp/claude-501/-Users-johnaikeremiokha-code-Claude-Project/bf844d04-1b41-4e28-bbaa-8211504dbf91/scratchpad/deck/figs8/full_incremental_and_differential_backup.png">    </p:cNvPr>
          <p:cNvPicPr>
            <a:picLocks noChangeAspect="1"/>
          </p:cNvPicPr>
          <p:nvPr/>
        </p:nvPicPr>
        <p:blipFill>
          <a:blip r:embed="rId2"/>
          <a:stretch>
            <a:fillRect/>
          </a:stretch>
        </p:blipFill>
        <p:spPr>
          <a:xfrm>
            <a:off x="5715000" y="2623847"/>
            <a:ext cx="5925312" cy="1949116"/>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6: Nmap on the lab network only.</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M4: a backup plan.</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4a.</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8.3.2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Firewalls, segregation and monitoring</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firewall configuration, network segregation, monitoring and port scanning</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Inbound and outbound rules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Traffic type, application and IP rules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Default deny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Segregation: virtual, physical, offline; DMZ</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Network monitoring; regular port scans</a:t>
            </a:r>
            <a:endParaRPr lang="en-US" sz="1600" dirty="0"/>
          </a:p>
        </p:txBody>
      </p:sp>
      <p:pic>
        <p:nvPicPr>
          <p:cNvPr id="7" name="Image 0" descr="/private/tmp/claude-501/-Users-johnaikeremiokha-code-Claude-Project/bf844d04-1b41-4e28-bbaa-8211504dbf91/scratchpad/deck/figs8/firewall_rules_and_network_segregation.png">    </p:cNvPr>
          <p:cNvPicPr>
            <a:picLocks noChangeAspect="1"/>
          </p:cNvPicPr>
          <p:nvPr/>
        </p:nvPicPr>
        <p:blipFill>
          <a:blip r:embed="rId1"/>
          <a:stretch>
            <a:fillRect/>
          </a:stretch>
        </p:blipFill>
        <p:spPr>
          <a:xfrm>
            <a:off x="5715000" y="1188720"/>
            <a:ext cx="5925312" cy="1949116"/>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7: firewall in Packet Tracer.</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M5: a hotel network.</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4b.</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2340"/>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8.4 Effective security</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How confidentiality, integrity and availability interrelate · the IAAA model</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8.4.1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The CIA triad</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explain confidentiality, integrity and availability and how they interrelate</a:t>
            </a:r>
            <a:endParaRPr lang="en-US" sz="1500" dirty="0"/>
          </a:p>
        </p:txBody>
      </p:sp>
      <p:pic>
        <p:nvPicPr>
          <p:cNvPr id="6" name="Image 0" descr="/private/tmp/claude-501/-Users-johnaikeremiokha-code-Claude-Project/bf844d04-1b41-4e28-bbaa-8211504dbf91/scratchpad/deck/figs8/the_cia_triad.png">    </p:cNvPr>
          <p:cNvPicPr>
            <a:picLocks noChangeAspect="1"/>
          </p:cNvPicPr>
          <p:nvPr/>
        </p:nvPicPr>
        <p:blipFill>
          <a:blip r:embed="rId1"/>
          <a:stretch>
            <a:fillRect/>
          </a:stretch>
        </p:blipFill>
        <p:spPr>
          <a:xfrm>
            <a:off x="1962129" y="1645920"/>
            <a:ext cx="8267437" cy="3154680"/>
          </a:xfrm>
          <a:prstGeom prst="rect">
            <a:avLst/>
          </a:prstGeom>
        </p:spPr>
      </p:pic>
      <p:sp>
        <p:nvSpPr>
          <p:cNvPr id="7" name="Shape 4"/>
          <p:cNvSpPr/>
          <p:nvPr/>
        </p:nvSpPr>
        <p:spPr>
          <a:xfrm>
            <a:off x="548640" y="4983480"/>
            <a:ext cx="3515258" cy="1234440"/>
          </a:xfrm>
          <a:prstGeom prst="roundRect">
            <a:avLst>
              <a:gd name="adj" fmla="val 7407"/>
            </a:avLst>
          </a:prstGeom>
          <a:solidFill>
            <a:srgbClr val="EAF2F9"/>
          </a:solidFill>
          <a:ln w="12700">
            <a:solidFill>
              <a:srgbClr val="EAF2F9"/>
            </a:solidFill>
            <a:prstDash val="solid"/>
          </a:ln>
        </p:spPr>
      </p:sp>
      <p:sp>
        <p:nvSpPr>
          <p:cNvPr id="8" name="Text 5"/>
          <p:cNvSpPr txBox="1"/>
          <p:nvPr/>
        </p:nvSpPr>
        <p:spPr>
          <a:xfrm>
            <a:off x="713232"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Sort five incidents by the element they hit.</a:t>
            </a:r>
            <a:endParaRPr lang="en-US" sz="1400" dirty="0"/>
          </a:p>
        </p:txBody>
      </p:sp>
      <p:sp>
        <p:nvSpPr>
          <p:cNvPr id="9" name="Shape 6"/>
          <p:cNvSpPr/>
          <p:nvPr/>
        </p:nvSpPr>
        <p:spPr>
          <a:xfrm>
            <a:off x="4338218" y="4983480"/>
            <a:ext cx="3515258" cy="1234440"/>
          </a:xfrm>
          <a:prstGeom prst="roundRect">
            <a:avLst>
              <a:gd name="adj" fmla="val 7407"/>
            </a:avLst>
          </a:prstGeom>
          <a:solidFill>
            <a:srgbClr val="E6F4EE"/>
          </a:solidFill>
          <a:ln w="12700">
            <a:solidFill>
              <a:srgbClr val="E6F4EE"/>
            </a:solidFill>
            <a:prstDash val="solid"/>
          </a:ln>
        </p:spPr>
      </p:sp>
      <p:sp>
        <p:nvSpPr>
          <p:cNvPr id="10" name="Text 7"/>
          <p:cNvSpPr txBox="1"/>
          <p:nvPr/>
        </p:nvSpPr>
        <p:spPr>
          <a:xfrm>
            <a:off x="4502810"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9: a security policy mapped to CIA.</a:t>
            </a:r>
            <a:endParaRPr lang="en-US" sz="1400" dirty="0"/>
          </a:p>
        </p:txBody>
      </p:sp>
      <p:sp>
        <p:nvSpPr>
          <p:cNvPr id="11" name="Shape 8"/>
          <p:cNvSpPr/>
          <p:nvPr/>
        </p:nvSpPr>
        <p:spPr>
          <a:xfrm>
            <a:off x="8127797" y="4983480"/>
            <a:ext cx="3515258" cy="1234440"/>
          </a:xfrm>
          <a:prstGeom prst="roundRect">
            <a:avLst>
              <a:gd name="adj" fmla="val 7407"/>
            </a:avLst>
          </a:prstGeom>
          <a:solidFill>
            <a:srgbClr val="FDF1E7"/>
          </a:solidFill>
          <a:ln w="12700">
            <a:solidFill>
              <a:srgbClr val="FDF1E7"/>
            </a:solidFill>
            <a:prstDash val="solid"/>
          </a:ln>
        </p:spPr>
      </p:sp>
      <p:sp>
        <p:nvSpPr>
          <p:cNvPr id="12" name="Text 9"/>
          <p:cNvSpPr txBox="1"/>
          <p:nvPr/>
        </p:nvSpPr>
        <p:spPr>
          <a:xfrm>
            <a:off x="8292389"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5a.</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B03A2E"/>
          </a:solidFill>
          <a:ln w="12700">
            <a:solidFill>
              <a:srgbClr val="B03A2E"/>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8.4.2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The IAAA model</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explain identification, authentication, authorisation and accountability, with techniques, benefits and drawbacks</a:t>
            </a:r>
            <a:endParaRPr lang="en-US" sz="1500" dirty="0"/>
          </a:p>
        </p:txBody>
      </p:sp>
      <p:pic>
        <p:nvPicPr>
          <p:cNvPr id="6" name="Image 0" descr="/private/tmp/claude-501/-Users-johnaikeremiokha-code-Claude-Project/bf844d04-1b41-4e28-bbaa-8211504dbf91/scratchpad/deck/figs8/the_iaaa_model.png">    </p:cNvPr>
          <p:cNvPicPr>
            <a:picLocks noChangeAspect="1"/>
          </p:cNvPicPr>
          <p:nvPr/>
        </p:nvPicPr>
        <p:blipFill>
          <a:blip r:embed="rId1"/>
          <a:stretch>
            <a:fillRect/>
          </a:stretch>
        </p:blipFill>
        <p:spPr>
          <a:xfrm>
            <a:off x="548640" y="1645920"/>
            <a:ext cx="11094415" cy="2919583"/>
          </a:xfrm>
          <a:prstGeom prst="rect">
            <a:avLst/>
          </a:prstGeom>
        </p:spPr>
      </p:pic>
      <p:sp>
        <p:nvSpPr>
          <p:cNvPr id="7" name="Shape 4"/>
          <p:cNvSpPr/>
          <p:nvPr/>
        </p:nvSpPr>
        <p:spPr>
          <a:xfrm>
            <a:off x="548640" y="4748383"/>
            <a:ext cx="3515258" cy="1234440"/>
          </a:xfrm>
          <a:prstGeom prst="roundRect">
            <a:avLst>
              <a:gd name="adj" fmla="val 7407"/>
            </a:avLst>
          </a:prstGeom>
          <a:solidFill>
            <a:srgbClr val="EAF2F9"/>
          </a:solidFill>
          <a:ln w="12700">
            <a:solidFill>
              <a:srgbClr val="EAF2F9"/>
            </a:solidFill>
            <a:prstDash val="solid"/>
          </a:ln>
        </p:spPr>
      </p:sp>
      <p:sp>
        <p:nvSpPr>
          <p:cNvPr id="8" name="Text 5"/>
          <p:cNvSpPr txBox="1"/>
          <p:nvPr/>
        </p:nvSpPr>
        <p:spPr>
          <a:xfrm>
            <a:off x="713232" y="4858111"/>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5: Linux users, groups and permissions.</a:t>
            </a:r>
            <a:endParaRPr lang="en-US" sz="1400" dirty="0"/>
          </a:p>
        </p:txBody>
      </p:sp>
      <p:sp>
        <p:nvSpPr>
          <p:cNvPr id="9" name="Shape 6"/>
          <p:cNvSpPr/>
          <p:nvPr/>
        </p:nvSpPr>
        <p:spPr>
          <a:xfrm>
            <a:off x="4338218" y="4748383"/>
            <a:ext cx="3515258" cy="1234440"/>
          </a:xfrm>
          <a:prstGeom prst="roundRect">
            <a:avLst>
              <a:gd name="adj" fmla="val 7407"/>
            </a:avLst>
          </a:prstGeom>
          <a:solidFill>
            <a:srgbClr val="E6F4EE"/>
          </a:solidFill>
          <a:ln w="12700">
            <a:solidFill>
              <a:srgbClr val="E6F4EE"/>
            </a:solidFill>
            <a:prstDash val="solid"/>
          </a:ln>
        </p:spPr>
      </p:sp>
      <p:sp>
        <p:nvSpPr>
          <p:cNvPr id="10" name="Text 7"/>
          <p:cNvSpPr txBox="1"/>
          <p:nvPr/>
        </p:nvSpPr>
        <p:spPr>
          <a:xfrm>
            <a:off x="4502810" y="4858111"/>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C2: the shared till login.</a:t>
            </a:r>
            <a:endParaRPr lang="en-US" sz="1400" dirty="0"/>
          </a:p>
        </p:txBody>
      </p:sp>
      <p:sp>
        <p:nvSpPr>
          <p:cNvPr id="11" name="Shape 8"/>
          <p:cNvSpPr/>
          <p:nvPr/>
        </p:nvSpPr>
        <p:spPr>
          <a:xfrm>
            <a:off x="8127797" y="4748383"/>
            <a:ext cx="3515258" cy="1234440"/>
          </a:xfrm>
          <a:prstGeom prst="roundRect">
            <a:avLst>
              <a:gd name="adj" fmla="val 7407"/>
            </a:avLst>
          </a:prstGeom>
          <a:solidFill>
            <a:srgbClr val="FDF1E7"/>
          </a:solidFill>
          <a:ln w="12700">
            <a:solidFill>
              <a:srgbClr val="FDF1E7"/>
            </a:solidFill>
            <a:prstDash val="solid"/>
          </a:ln>
        </p:spPr>
      </p:sp>
      <p:sp>
        <p:nvSpPr>
          <p:cNvPr id="12" name="Text 9"/>
          <p:cNvSpPr txBox="1"/>
          <p:nvPr/>
        </p:nvSpPr>
        <p:spPr>
          <a:xfrm>
            <a:off x="8292389" y="4858111"/>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F2340"/>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5b.</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Ten practicals on the student site</a:t>
            </a:r>
            <a:endParaRPr lang="en-US" sz="3200" dirty="0"/>
          </a:p>
        </p:txBody>
      </p:sp>
      <p:sp>
        <p:nvSpPr>
          <p:cNvPr id="3" name="Shape 1"/>
          <p:cNvSpPr/>
          <p:nvPr/>
        </p:nvSpPr>
        <p:spPr>
          <a:xfrm>
            <a:off x="548640" y="1463040"/>
            <a:ext cx="2036003" cy="2011680"/>
          </a:xfrm>
          <a:prstGeom prst="roundRect">
            <a:avLst>
              <a:gd name="adj" fmla="val 5455"/>
            </a:avLst>
          </a:prstGeom>
          <a:solidFill>
            <a:srgbClr val="EAF2F9"/>
          </a:solidFill>
          <a:ln w="12700">
            <a:solidFill>
              <a:srgbClr val="EAF2F9"/>
            </a:solidFill>
            <a:prstDash val="solid"/>
          </a:ln>
        </p:spPr>
      </p:sp>
      <p:sp>
        <p:nvSpPr>
          <p:cNvPr id="4" name="Text 2"/>
          <p:cNvSpPr txBox="1"/>
          <p:nvPr/>
        </p:nvSpPr>
        <p:spPr>
          <a:xfrm>
            <a:off x="731520" y="160020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1</a:t>
            </a:r>
            <a:endParaRPr lang="en-US" sz="3600" dirty="0"/>
          </a:p>
        </p:txBody>
      </p:sp>
      <p:sp>
        <p:nvSpPr>
          <p:cNvPr id="5" name="Text 3"/>
          <p:cNvSpPr txBox="1"/>
          <p:nvPr/>
        </p:nvSpPr>
        <p:spPr>
          <a:xfrm>
            <a:off x="731520" y="237744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Spot the phish</a:t>
            </a:r>
            <a:endParaRPr lang="en-US" sz="1500" dirty="0"/>
          </a:p>
        </p:txBody>
      </p:sp>
      <p:sp>
        <p:nvSpPr>
          <p:cNvPr id="6" name="Shape 4"/>
          <p:cNvSpPr/>
          <p:nvPr/>
        </p:nvSpPr>
        <p:spPr>
          <a:xfrm>
            <a:off x="2813243" y="1463040"/>
            <a:ext cx="2036003" cy="2011680"/>
          </a:xfrm>
          <a:prstGeom prst="roundRect">
            <a:avLst>
              <a:gd name="adj" fmla="val 5455"/>
            </a:avLst>
          </a:prstGeom>
          <a:solidFill>
            <a:srgbClr val="EAF2F9"/>
          </a:solidFill>
          <a:ln w="12700">
            <a:solidFill>
              <a:srgbClr val="EAF2F9"/>
            </a:solidFill>
            <a:prstDash val="solid"/>
          </a:ln>
        </p:spPr>
      </p:sp>
      <p:sp>
        <p:nvSpPr>
          <p:cNvPr id="7" name="Text 5"/>
          <p:cNvSpPr txBox="1"/>
          <p:nvPr/>
        </p:nvSpPr>
        <p:spPr>
          <a:xfrm>
            <a:off x="2996123" y="160020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2</a:t>
            </a:r>
            <a:endParaRPr lang="en-US" sz="3600" dirty="0"/>
          </a:p>
        </p:txBody>
      </p:sp>
      <p:sp>
        <p:nvSpPr>
          <p:cNvPr id="8" name="Text 6"/>
          <p:cNvSpPr txBox="1"/>
          <p:nvPr/>
        </p:nvSpPr>
        <p:spPr>
          <a:xfrm>
            <a:off x="2996123" y="237744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How strong is that password?</a:t>
            </a:r>
            <a:endParaRPr lang="en-US" sz="1500" dirty="0"/>
          </a:p>
        </p:txBody>
      </p:sp>
      <p:sp>
        <p:nvSpPr>
          <p:cNvPr id="9" name="Shape 7"/>
          <p:cNvSpPr/>
          <p:nvPr/>
        </p:nvSpPr>
        <p:spPr>
          <a:xfrm>
            <a:off x="5077846" y="1463040"/>
            <a:ext cx="2036003" cy="2011680"/>
          </a:xfrm>
          <a:prstGeom prst="roundRect">
            <a:avLst>
              <a:gd name="adj" fmla="val 5455"/>
            </a:avLst>
          </a:prstGeom>
          <a:solidFill>
            <a:srgbClr val="EAF2F9"/>
          </a:solidFill>
          <a:ln w="12700">
            <a:solidFill>
              <a:srgbClr val="EAF2F9"/>
            </a:solidFill>
            <a:prstDash val="solid"/>
          </a:ln>
        </p:spPr>
      </p:sp>
      <p:sp>
        <p:nvSpPr>
          <p:cNvPr id="10" name="Text 8"/>
          <p:cNvSpPr txBox="1"/>
          <p:nvPr/>
        </p:nvSpPr>
        <p:spPr>
          <a:xfrm>
            <a:off x="5260726" y="160020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3</a:t>
            </a:r>
            <a:endParaRPr lang="en-US" sz="3600" dirty="0"/>
          </a:p>
        </p:txBody>
      </p:sp>
      <p:sp>
        <p:nvSpPr>
          <p:cNvPr id="11" name="Text 9"/>
          <p:cNvSpPr txBox="1"/>
          <p:nvPr/>
        </p:nvSpPr>
        <p:spPr>
          <a:xfrm>
            <a:off x="5260726" y="237744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Diffie-Hellman key exchange</a:t>
            </a:r>
            <a:endParaRPr lang="en-US" sz="1500" dirty="0"/>
          </a:p>
        </p:txBody>
      </p:sp>
      <p:sp>
        <p:nvSpPr>
          <p:cNvPr id="12" name="Shape 10"/>
          <p:cNvSpPr/>
          <p:nvPr/>
        </p:nvSpPr>
        <p:spPr>
          <a:xfrm>
            <a:off x="7342449" y="1463040"/>
            <a:ext cx="2036003" cy="2011680"/>
          </a:xfrm>
          <a:prstGeom prst="roundRect">
            <a:avLst>
              <a:gd name="adj" fmla="val 5455"/>
            </a:avLst>
          </a:prstGeom>
          <a:solidFill>
            <a:srgbClr val="EAF2F9"/>
          </a:solidFill>
          <a:ln w="12700">
            <a:solidFill>
              <a:srgbClr val="EAF2F9"/>
            </a:solidFill>
            <a:prstDash val="solid"/>
          </a:ln>
        </p:spPr>
      </p:sp>
      <p:sp>
        <p:nvSpPr>
          <p:cNvPr id="13" name="Text 11"/>
          <p:cNvSpPr txBox="1"/>
          <p:nvPr/>
        </p:nvSpPr>
        <p:spPr>
          <a:xfrm>
            <a:off x="7525329" y="160020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4</a:t>
            </a:r>
            <a:endParaRPr lang="en-US" sz="3600" dirty="0"/>
          </a:p>
        </p:txBody>
      </p:sp>
      <p:sp>
        <p:nvSpPr>
          <p:cNvPr id="14" name="Text 12"/>
          <p:cNvSpPr txBox="1"/>
          <p:nvPr/>
        </p:nvSpPr>
        <p:spPr>
          <a:xfrm>
            <a:off x="7525329" y="237744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Hashing and integrity</a:t>
            </a:r>
            <a:endParaRPr lang="en-US" sz="1500" dirty="0"/>
          </a:p>
        </p:txBody>
      </p:sp>
      <p:sp>
        <p:nvSpPr>
          <p:cNvPr id="15" name="Shape 13"/>
          <p:cNvSpPr/>
          <p:nvPr/>
        </p:nvSpPr>
        <p:spPr>
          <a:xfrm>
            <a:off x="9607052" y="1463040"/>
            <a:ext cx="2036003" cy="2011680"/>
          </a:xfrm>
          <a:prstGeom prst="roundRect">
            <a:avLst>
              <a:gd name="adj" fmla="val 5455"/>
            </a:avLst>
          </a:prstGeom>
          <a:solidFill>
            <a:srgbClr val="EAF2F9"/>
          </a:solidFill>
          <a:ln w="12700">
            <a:solidFill>
              <a:srgbClr val="EAF2F9"/>
            </a:solidFill>
            <a:prstDash val="solid"/>
          </a:ln>
        </p:spPr>
      </p:sp>
      <p:sp>
        <p:nvSpPr>
          <p:cNvPr id="16" name="Text 14"/>
          <p:cNvSpPr txBox="1"/>
          <p:nvPr/>
        </p:nvSpPr>
        <p:spPr>
          <a:xfrm>
            <a:off x="9789932" y="160020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5</a:t>
            </a:r>
            <a:endParaRPr lang="en-US" sz="3600" dirty="0"/>
          </a:p>
        </p:txBody>
      </p:sp>
      <p:sp>
        <p:nvSpPr>
          <p:cNvPr id="17" name="Text 15"/>
          <p:cNvSpPr txBox="1"/>
          <p:nvPr/>
        </p:nvSpPr>
        <p:spPr>
          <a:xfrm>
            <a:off x="9789932" y="237744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Linux users and permissions</a:t>
            </a:r>
            <a:endParaRPr lang="en-US" sz="1500" dirty="0"/>
          </a:p>
        </p:txBody>
      </p:sp>
      <p:sp>
        <p:nvSpPr>
          <p:cNvPr id="18" name="Shape 16"/>
          <p:cNvSpPr/>
          <p:nvPr/>
        </p:nvSpPr>
        <p:spPr>
          <a:xfrm>
            <a:off x="548640" y="3703320"/>
            <a:ext cx="2036003" cy="2011680"/>
          </a:xfrm>
          <a:prstGeom prst="roundRect">
            <a:avLst>
              <a:gd name="adj" fmla="val 5455"/>
            </a:avLst>
          </a:prstGeom>
          <a:solidFill>
            <a:srgbClr val="FDF1E7"/>
          </a:solidFill>
          <a:ln w="12700">
            <a:solidFill>
              <a:srgbClr val="FDF1E7"/>
            </a:solidFill>
            <a:prstDash val="solid"/>
          </a:ln>
        </p:spPr>
      </p:sp>
      <p:sp>
        <p:nvSpPr>
          <p:cNvPr id="19" name="Text 17"/>
          <p:cNvSpPr txBox="1"/>
          <p:nvPr/>
        </p:nvSpPr>
        <p:spPr>
          <a:xfrm>
            <a:off x="731520" y="384048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6</a:t>
            </a:r>
            <a:endParaRPr lang="en-US" sz="3600" dirty="0"/>
          </a:p>
        </p:txBody>
      </p:sp>
      <p:sp>
        <p:nvSpPr>
          <p:cNvPr id="20" name="Text 18"/>
          <p:cNvSpPr txBox="1"/>
          <p:nvPr/>
        </p:nvSpPr>
        <p:spPr>
          <a:xfrm>
            <a:off x="731520" y="461772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Nmap in the lab network</a:t>
            </a:r>
            <a:endParaRPr lang="en-US" sz="1500" dirty="0"/>
          </a:p>
        </p:txBody>
      </p:sp>
      <p:sp>
        <p:nvSpPr>
          <p:cNvPr id="21" name="Shape 19"/>
          <p:cNvSpPr/>
          <p:nvPr/>
        </p:nvSpPr>
        <p:spPr>
          <a:xfrm>
            <a:off x="2813243" y="3703320"/>
            <a:ext cx="2036003" cy="2011680"/>
          </a:xfrm>
          <a:prstGeom prst="roundRect">
            <a:avLst>
              <a:gd name="adj" fmla="val 5455"/>
            </a:avLst>
          </a:prstGeom>
          <a:solidFill>
            <a:srgbClr val="FDF1E7"/>
          </a:solidFill>
          <a:ln w="12700">
            <a:solidFill>
              <a:srgbClr val="FDF1E7"/>
            </a:solidFill>
            <a:prstDash val="solid"/>
          </a:ln>
        </p:spPr>
      </p:sp>
      <p:sp>
        <p:nvSpPr>
          <p:cNvPr id="22" name="Text 20"/>
          <p:cNvSpPr txBox="1"/>
          <p:nvPr/>
        </p:nvSpPr>
        <p:spPr>
          <a:xfrm>
            <a:off x="2996123" y="384048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7</a:t>
            </a:r>
            <a:endParaRPr lang="en-US" sz="3600" dirty="0"/>
          </a:p>
        </p:txBody>
      </p:sp>
      <p:sp>
        <p:nvSpPr>
          <p:cNvPr id="23" name="Text 21"/>
          <p:cNvSpPr txBox="1"/>
          <p:nvPr/>
        </p:nvSpPr>
        <p:spPr>
          <a:xfrm>
            <a:off x="2996123" y="461772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Firewall in Packet Tracer</a:t>
            </a:r>
            <a:endParaRPr lang="en-US" sz="1500" dirty="0"/>
          </a:p>
        </p:txBody>
      </p:sp>
      <p:sp>
        <p:nvSpPr>
          <p:cNvPr id="24" name="Shape 22"/>
          <p:cNvSpPr/>
          <p:nvPr/>
        </p:nvSpPr>
        <p:spPr>
          <a:xfrm>
            <a:off x="5077846" y="3703320"/>
            <a:ext cx="2036003" cy="2011680"/>
          </a:xfrm>
          <a:prstGeom prst="roundRect">
            <a:avLst>
              <a:gd name="adj" fmla="val 5455"/>
            </a:avLst>
          </a:prstGeom>
          <a:solidFill>
            <a:srgbClr val="FDF1E7"/>
          </a:solidFill>
          <a:ln w="12700">
            <a:solidFill>
              <a:srgbClr val="FDF1E7"/>
            </a:solidFill>
            <a:prstDash val="solid"/>
          </a:ln>
        </p:spPr>
      </p:sp>
      <p:sp>
        <p:nvSpPr>
          <p:cNvPr id="25" name="Text 23"/>
          <p:cNvSpPr txBox="1"/>
          <p:nvPr/>
        </p:nvSpPr>
        <p:spPr>
          <a:xfrm>
            <a:off x="5260726" y="384048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8</a:t>
            </a:r>
            <a:endParaRPr lang="en-US" sz="3600" dirty="0"/>
          </a:p>
        </p:txBody>
      </p:sp>
      <p:sp>
        <p:nvSpPr>
          <p:cNvPr id="26" name="Text 24"/>
          <p:cNvSpPr txBox="1"/>
          <p:nvPr/>
        </p:nvSpPr>
        <p:spPr>
          <a:xfrm>
            <a:off x="5260726" y="461772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Perimeter security proposal</a:t>
            </a:r>
            <a:endParaRPr lang="en-US" sz="1500" dirty="0"/>
          </a:p>
        </p:txBody>
      </p:sp>
      <p:sp>
        <p:nvSpPr>
          <p:cNvPr id="27" name="Shape 25"/>
          <p:cNvSpPr/>
          <p:nvPr/>
        </p:nvSpPr>
        <p:spPr>
          <a:xfrm>
            <a:off x="7342449" y="3703320"/>
            <a:ext cx="2036003" cy="2011680"/>
          </a:xfrm>
          <a:prstGeom prst="roundRect">
            <a:avLst>
              <a:gd name="adj" fmla="val 5455"/>
            </a:avLst>
          </a:prstGeom>
          <a:solidFill>
            <a:srgbClr val="FDF1E7"/>
          </a:solidFill>
          <a:ln w="12700">
            <a:solidFill>
              <a:srgbClr val="FDF1E7"/>
            </a:solidFill>
            <a:prstDash val="solid"/>
          </a:ln>
        </p:spPr>
      </p:sp>
      <p:sp>
        <p:nvSpPr>
          <p:cNvPr id="28" name="Text 26"/>
          <p:cNvSpPr txBox="1"/>
          <p:nvPr/>
        </p:nvSpPr>
        <p:spPr>
          <a:xfrm>
            <a:off x="7525329" y="384048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9</a:t>
            </a:r>
            <a:endParaRPr lang="en-US" sz="3600" dirty="0"/>
          </a:p>
        </p:txBody>
      </p:sp>
      <p:sp>
        <p:nvSpPr>
          <p:cNvPr id="29" name="Text 27"/>
          <p:cNvSpPr txBox="1"/>
          <p:nvPr/>
        </p:nvSpPr>
        <p:spPr>
          <a:xfrm>
            <a:off x="7525329" y="461772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Security policy</a:t>
            </a:r>
            <a:endParaRPr lang="en-US" sz="1500" dirty="0"/>
          </a:p>
        </p:txBody>
      </p:sp>
      <p:sp>
        <p:nvSpPr>
          <p:cNvPr id="30" name="Shape 28"/>
          <p:cNvSpPr/>
          <p:nvPr/>
        </p:nvSpPr>
        <p:spPr>
          <a:xfrm>
            <a:off x="9607052" y="3703320"/>
            <a:ext cx="2036003" cy="2011680"/>
          </a:xfrm>
          <a:prstGeom prst="roundRect">
            <a:avLst>
              <a:gd name="adj" fmla="val 5455"/>
            </a:avLst>
          </a:prstGeom>
          <a:solidFill>
            <a:srgbClr val="FDF1E7"/>
          </a:solidFill>
          <a:ln w="12700">
            <a:solidFill>
              <a:srgbClr val="FDF1E7"/>
            </a:solidFill>
            <a:prstDash val="solid"/>
          </a:ln>
        </p:spPr>
      </p:sp>
      <p:sp>
        <p:nvSpPr>
          <p:cNvPr id="31" name="Text 29"/>
          <p:cNvSpPr txBox="1"/>
          <p:nvPr/>
        </p:nvSpPr>
        <p:spPr>
          <a:xfrm>
            <a:off x="9789932" y="3840480"/>
            <a:ext cx="914400" cy="731520"/>
          </a:xfrm>
          <a:prstGeom prst="rect">
            <a:avLst/>
          </a:prstGeom>
          <a:noFill/>
          <a:ln/>
        </p:spPr>
        <p:txBody>
          <a:bodyPr wrap="square" lIns="0" tIns="0" rIns="0" bIns="0" rtlCol="0" anchor="ctr"/>
          <a:lstStyle/>
          <a:p>
            <a:pPr indent="0" marL="0">
              <a:buNone/>
            </a:pPr>
            <a:r>
              <a:rPr lang="en-US" sz="3600" b="1" dirty="0">
                <a:solidFill>
                  <a:srgbClr val="B03A2E"/>
                </a:solidFill>
                <a:latin typeface="Cambria" pitchFamily="34" charset="0"/>
                <a:ea typeface="Cambria" pitchFamily="34" charset="-122"/>
                <a:cs typeface="Cambria" pitchFamily="34" charset="-120"/>
              </a:rPr>
              <a:t>10</a:t>
            </a:r>
            <a:endParaRPr lang="en-US" sz="3600" dirty="0"/>
          </a:p>
        </p:txBody>
      </p:sp>
      <p:sp>
        <p:nvSpPr>
          <p:cNvPr id="32" name="Text 30"/>
          <p:cNvSpPr txBox="1"/>
          <p:nvPr/>
        </p:nvSpPr>
        <p:spPr>
          <a:xfrm>
            <a:off x="9789932" y="4617720"/>
            <a:ext cx="1670243"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Cisco Cybersecurity Essentials</a:t>
            </a:r>
            <a:endParaRPr lang="en-US" sz="1500" dirty="0"/>
          </a:p>
        </p:txBody>
      </p:sp>
      <p:sp>
        <p:nvSpPr>
          <p:cNvPr id="33" name="Text 31"/>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Scanning and cracking only on the isolated lab network, with permission. Cisco activity files and Pearson worksheets stay on Teams.</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Revision and exam technique</a:t>
            </a:r>
            <a:endParaRPr lang="en-US" sz="3200" dirty="0"/>
          </a:p>
        </p:txBody>
      </p:sp>
      <p:sp>
        <p:nvSpPr>
          <p:cNvPr id="3" name="Shape 1"/>
          <p:cNvSpPr/>
          <p:nvPr/>
        </p:nvSpPr>
        <p:spPr>
          <a:xfrm>
            <a:off x="548640" y="1463040"/>
            <a:ext cx="1696669" cy="822960"/>
          </a:xfrm>
          <a:prstGeom prst="chevron">
            <a:avLst/>
          </a:prstGeom>
          <a:solidFill>
            <a:srgbClr val="1F2340"/>
          </a:solidFill>
          <a:ln w="12700">
            <a:solidFill>
              <a:srgbClr val="FFFFFF"/>
            </a:solidFill>
            <a:prstDash val="solid"/>
          </a:ln>
        </p:spPr>
      </p:sp>
      <p:sp>
        <p:nvSpPr>
          <p:cNvPr id="4" name="Text 2"/>
          <p:cNvSpPr txBox="1"/>
          <p:nvPr/>
        </p:nvSpPr>
        <p:spPr>
          <a:xfrm>
            <a:off x="868680"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RAG the spec</a:t>
            </a:r>
            <a:endParaRPr lang="en-US" sz="1300" dirty="0"/>
          </a:p>
        </p:txBody>
      </p:sp>
      <p:sp>
        <p:nvSpPr>
          <p:cNvPr id="5" name="Shape 3"/>
          <p:cNvSpPr/>
          <p:nvPr/>
        </p:nvSpPr>
        <p:spPr>
          <a:xfrm>
            <a:off x="2428189" y="1463040"/>
            <a:ext cx="1696669" cy="822960"/>
          </a:xfrm>
          <a:prstGeom prst="chevron">
            <a:avLst/>
          </a:prstGeom>
          <a:solidFill>
            <a:srgbClr val="B03A2E"/>
          </a:solidFill>
          <a:ln w="12700">
            <a:solidFill>
              <a:srgbClr val="FFFFFF"/>
            </a:solidFill>
            <a:prstDash val="solid"/>
          </a:ln>
        </p:spPr>
      </p:sp>
      <p:sp>
        <p:nvSpPr>
          <p:cNvPr id="6" name="Text 4"/>
          <p:cNvSpPr txBox="1"/>
          <p:nvPr/>
        </p:nvSpPr>
        <p:spPr>
          <a:xfrm>
            <a:off x="2748229"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Re-learn reds</a:t>
            </a:r>
            <a:endParaRPr lang="en-US" sz="1300" dirty="0"/>
          </a:p>
        </p:txBody>
      </p:sp>
      <p:sp>
        <p:nvSpPr>
          <p:cNvPr id="7" name="Shape 5"/>
          <p:cNvSpPr/>
          <p:nvPr/>
        </p:nvSpPr>
        <p:spPr>
          <a:xfrm>
            <a:off x="4307738" y="1463040"/>
            <a:ext cx="1696669" cy="822960"/>
          </a:xfrm>
          <a:prstGeom prst="chevron">
            <a:avLst/>
          </a:prstGeom>
          <a:solidFill>
            <a:srgbClr val="1F2340"/>
          </a:solidFill>
          <a:ln w="12700">
            <a:solidFill>
              <a:srgbClr val="FFFFFF"/>
            </a:solidFill>
            <a:prstDash val="solid"/>
          </a:ln>
        </p:spPr>
      </p:sp>
      <p:sp>
        <p:nvSpPr>
          <p:cNvPr id="8" name="Text 6"/>
          <p:cNvSpPr txBox="1"/>
          <p:nvPr/>
        </p:nvSpPr>
        <p:spPr>
          <a:xfrm>
            <a:off x="4627778"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Quiz</a:t>
            </a:r>
            <a:endParaRPr lang="en-US" sz="1300" dirty="0"/>
          </a:p>
        </p:txBody>
      </p:sp>
      <p:sp>
        <p:nvSpPr>
          <p:cNvPr id="9" name="Shape 7"/>
          <p:cNvSpPr/>
          <p:nvPr/>
        </p:nvSpPr>
        <p:spPr>
          <a:xfrm>
            <a:off x="6187288" y="1463040"/>
            <a:ext cx="1696669" cy="822960"/>
          </a:xfrm>
          <a:prstGeom prst="chevron">
            <a:avLst/>
          </a:prstGeom>
          <a:solidFill>
            <a:srgbClr val="B03A2E"/>
          </a:solidFill>
          <a:ln w="12700">
            <a:solidFill>
              <a:srgbClr val="FFFFFF"/>
            </a:solidFill>
            <a:prstDash val="solid"/>
          </a:ln>
        </p:spPr>
      </p:sp>
      <p:sp>
        <p:nvSpPr>
          <p:cNvPr id="10" name="Text 8"/>
          <p:cNvSpPr txBox="1"/>
          <p:nvPr/>
        </p:nvSpPr>
        <p:spPr>
          <a:xfrm>
            <a:off x="6507328"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Exam practice</a:t>
            </a:r>
            <a:endParaRPr lang="en-US" sz="1300" dirty="0"/>
          </a:p>
        </p:txBody>
      </p:sp>
      <p:sp>
        <p:nvSpPr>
          <p:cNvPr id="11" name="Shape 9"/>
          <p:cNvSpPr/>
          <p:nvPr/>
        </p:nvSpPr>
        <p:spPr>
          <a:xfrm>
            <a:off x="8066837" y="1463040"/>
            <a:ext cx="1696669" cy="822960"/>
          </a:xfrm>
          <a:prstGeom prst="chevron">
            <a:avLst/>
          </a:prstGeom>
          <a:solidFill>
            <a:srgbClr val="1F2340"/>
          </a:solidFill>
          <a:ln w="12700">
            <a:solidFill>
              <a:srgbClr val="FFFFFF"/>
            </a:solidFill>
            <a:prstDash val="solid"/>
          </a:ln>
        </p:spPr>
      </p:sp>
      <p:sp>
        <p:nvSpPr>
          <p:cNvPr id="12" name="Text 10"/>
          <p:cNvSpPr txBox="1"/>
          <p:nvPr/>
        </p:nvSpPr>
        <p:spPr>
          <a:xfrm>
            <a:off x="8386877"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Mark with levels</a:t>
            </a:r>
            <a:endParaRPr lang="en-US" sz="1300" dirty="0"/>
          </a:p>
        </p:txBody>
      </p:sp>
      <p:sp>
        <p:nvSpPr>
          <p:cNvPr id="13" name="Shape 11"/>
          <p:cNvSpPr/>
          <p:nvPr/>
        </p:nvSpPr>
        <p:spPr>
          <a:xfrm>
            <a:off x="9946386" y="1463040"/>
            <a:ext cx="1696669" cy="822960"/>
          </a:xfrm>
          <a:prstGeom prst="chevron">
            <a:avLst/>
          </a:prstGeom>
          <a:solidFill>
            <a:srgbClr val="B03A2E"/>
          </a:solidFill>
          <a:ln w="12700">
            <a:solidFill>
              <a:srgbClr val="FFFFFF"/>
            </a:solidFill>
            <a:prstDash val="solid"/>
          </a:ln>
        </p:spPr>
      </p:sp>
      <p:sp>
        <p:nvSpPr>
          <p:cNvPr id="14" name="Text 12"/>
          <p:cNvSpPr txBox="1"/>
          <p:nvPr/>
        </p:nvSpPr>
        <p:spPr>
          <a:xfrm>
            <a:off x="10266426"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Re-do</a:t>
            </a:r>
            <a:endParaRPr lang="en-US" sz="1300" dirty="0"/>
          </a:p>
        </p:txBody>
      </p:sp>
      <p:sp>
        <p:nvSpPr>
          <p:cNvPr id="15" name="Shape 13"/>
          <p:cNvSpPr/>
          <p:nvPr/>
        </p:nvSpPr>
        <p:spPr>
          <a:xfrm>
            <a:off x="548640" y="2651760"/>
            <a:ext cx="3566160" cy="2103120"/>
          </a:xfrm>
          <a:prstGeom prst="roundRect">
            <a:avLst>
              <a:gd name="adj" fmla="val 4348"/>
            </a:avLst>
          </a:prstGeom>
          <a:solidFill>
            <a:srgbClr val="EAF2F9"/>
          </a:solidFill>
          <a:ln w="12700">
            <a:solidFill>
              <a:srgbClr val="EAF2F9"/>
            </a:solidFill>
            <a:prstDash val="solid"/>
          </a:ln>
        </p:spPr>
      </p:sp>
      <p:sp>
        <p:nvSpPr>
          <p:cNvPr id="16" name="Text 14"/>
          <p:cNvSpPr txBox="1"/>
          <p:nvPr/>
        </p:nvSpPr>
        <p:spPr>
          <a:xfrm>
            <a:off x="713232" y="2761488"/>
            <a:ext cx="3236976" cy="188366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Pair everything</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Threat ↔ control. Benefit ↔ drawback. Prevention ↔ mitigation. The specification asks for pairs.</a:t>
            </a:r>
            <a:endParaRPr lang="en-US" sz="1600" dirty="0"/>
          </a:p>
        </p:txBody>
      </p:sp>
      <p:sp>
        <p:nvSpPr>
          <p:cNvPr id="17" name="Shape 15"/>
          <p:cNvSpPr/>
          <p:nvPr/>
        </p:nvSpPr>
        <p:spPr>
          <a:xfrm>
            <a:off x="4297680" y="2651760"/>
            <a:ext cx="3566160" cy="2103120"/>
          </a:xfrm>
          <a:prstGeom prst="roundRect">
            <a:avLst>
              <a:gd name="adj" fmla="val 4348"/>
            </a:avLst>
          </a:prstGeom>
          <a:solidFill>
            <a:srgbClr val="FDF1E7"/>
          </a:solidFill>
          <a:ln w="12700">
            <a:solidFill>
              <a:srgbClr val="FDF1E7"/>
            </a:solidFill>
            <a:prstDash val="solid"/>
          </a:ln>
        </p:spPr>
      </p:sp>
      <p:sp>
        <p:nvSpPr>
          <p:cNvPr id="18" name="Text 16"/>
          <p:cNvSpPr txBox="1"/>
          <p:nvPr/>
        </p:nvSpPr>
        <p:spPr>
          <a:xfrm>
            <a:off x="4462272" y="2761488"/>
            <a:ext cx="3236976" cy="1883664"/>
          </a:xfrm>
          <a:prstGeom prst="rect">
            <a:avLst/>
          </a:prstGeom>
          <a:noFill/>
          <a:ln/>
        </p:spPr>
        <p:txBody>
          <a:bodyPr wrap="square" lIns="0" tIns="0" rIns="0" bIns="0" rtlCol="0" anchor="t"/>
          <a:lstStyle/>
          <a:p>
            <a:pPr indent="0" marL="0">
              <a:spcAft>
                <a:spcPts val="400"/>
              </a:spcAft>
              <a:buNone/>
            </a:pPr>
            <a:r>
              <a:rPr lang="en-US" sz="1600" b="1" dirty="0">
                <a:solidFill>
                  <a:srgbClr val="B03A2E"/>
                </a:solidFill>
                <a:latin typeface="Calibri" pitchFamily="34" charset="0"/>
                <a:ea typeface="Calibri" pitchFamily="34" charset="-122"/>
                <a:cs typeface="Calibri" pitchFamily="34" charset="-120"/>
              </a:rPr>
              <a:t>Weak → strong</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“Use a firewall.”</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“A default-deny inbound rule stops attackers reaching StitchBox’s staff PCs from the internet.”</a:t>
            </a:r>
            <a:endParaRPr lang="en-US" sz="1600" dirty="0"/>
          </a:p>
        </p:txBody>
      </p:sp>
      <p:sp>
        <p:nvSpPr>
          <p:cNvPr id="19" name="Shape 17"/>
          <p:cNvSpPr/>
          <p:nvPr/>
        </p:nvSpPr>
        <p:spPr>
          <a:xfrm>
            <a:off x="8046720" y="2651760"/>
            <a:ext cx="3593592" cy="2103120"/>
          </a:xfrm>
          <a:prstGeom prst="roundRect">
            <a:avLst>
              <a:gd name="adj" fmla="val 4348"/>
            </a:avLst>
          </a:prstGeom>
          <a:solidFill>
            <a:srgbClr val="E6F4EE"/>
          </a:solidFill>
          <a:ln w="12700">
            <a:solidFill>
              <a:srgbClr val="E6F4EE"/>
            </a:solidFill>
            <a:prstDash val="solid"/>
          </a:ln>
        </p:spPr>
      </p:sp>
      <p:sp>
        <p:nvSpPr>
          <p:cNvPr id="20" name="Text 18"/>
          <p:cNvSpPr txBox="1"/>
          <p:nvPr/>
        </p:nvSpPr>
        <p:spPr>
          <a:xfrm>
            <a:off x="8211312" y="2761488"/>
            <a:ext cx="3264408" cy="1883664"/>
          </a:xfrm>
          <a:prstGeom prst="rect">
            <a:avLst/>
          </a:prstGeom>
          <a:noFill/>
          <a:ln/>
        </p:spPr>
        <p:txBody>
          <a:bodyPr wrap="square" lIns="0" tIns="0" rIns="0" bIns="0" rtlCol="0" anchor="t"/>
          <a:lstStyle/>
          <a:p>
            <a:pPr indent="0" marL="0">
              <a:spcAft>
                <a:spcPts val="400"/>
              </a:spcAft>
              <a:buNone/>
            </a:pPr>
            <a:r>
              <a:rPr lang="en-US" sz="1600" b="1" dirty="0">
                <a:solidFill>
                  <a:srgbClr val="1F2340"/>
                </a:solidFill>
                <a:latin typeface="Calibri" pitchFamily="34" charset="0"/>
                <a:ea typeface="Calibri" pitchFamily="34" charset="-122"/>
                <a:cs typeface="Calibri" pitchFamily="34" charset="-120"/>
              </a:rPr>
              <a:t>Timing</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About 1 minute per mark. Plan long answers for 2–3 minutes: risks, controls, judgement.</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2340"/>
        </a:solidFill>
      </p:bgPr>
    </p:bg>
    <p:spTree>
      <p:nvGrpSpPr>
        <p:cNvPr id="1" name=""/>
        <p:cNvGrpSpPr/>
        <p:nvPr/>
      </p:nvGrpSpPr>
      <p:grpSpPr>
        <a:xfrm>
          <a:off x="0" y="0"/>
          <a:ext cx="0" cy="0"/>
          <a:chOff x="0" y="0"/>
          <a:chExt cx="0" cy="0"/>
        </a:xfrm>
      </p:grpSpPr>
      <p:sp>
        <p:nvSpPr>
          <p:cNvPr id="2" name="Text 0"/>
          <p:cNvSpPr txBox="1"/>
          <p:nvPr/>
        </p:nvSpPr>
        <p:spPr>
          <a:xfrm>
            <a:off x="548640" y="1097280"/>
            <a:ext cx="6400800" cy="914400"/>
          </a:xfrm>
          <a:prstGeom prst="rect">
            <a:avLst/>
          </a:prstGeom>
          <a:noFill/>
          <a:ln/>
        </p:spPr>
        <p:txBody>
          <a:bodyPr wrap="square" lIns="0" tIns="0" rIns="0" bIns="0"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Ready to deliver</a:t>
            </a:r>
            <a:endParaRPr lang="en-US" sz="4200" dirty="0"/>
          </a:p>
        </p:txBody>
      </p:sp>
      <p:sp>
        <p:nvSpPr>
          <p:cNvPr id="3" name="Text 1"/>
          <p:cNvSpPr txBox="1"/>
          <p:nvPr/>
        </p:nvSpPr>
        <p:spPr>
          <a:xfrm>
            <a:off x="548640" y="2194560"/>
            <a:ext cx="6035040" cy="3200400"/>
          </a:xfrm>
          <a:prstGeom prst="rect">
            <a:avLst/>
          </a:prstGeom>
          <a:noFill/>
          <a:ln/>
        </p:spPr>
        <p:txBody>
          <a:bodyPr wrap="square" lIns="635" tIns="635" rIns="635" bIns="635" rtlCol="0" anchor="t"/>
          <a:lstStyle/>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Share the start page link in Teams</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Lesson 1: ethics, the law and the RAG checklist</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Start each lesson with a real incident</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Pair every threat with a control</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Exam practice from spring term</a:t>
            </a:r>
            <a:endParaRPr lang="en-US" sz="1800" dirty="0"/>
          </a:p>
        </p:txBody>
      </p:sp>
      <p:sp>
        <p:nvSpPr>
          <p:cNvPr id="4" name="Shape 2"/>
          <p:cNvSpPr/>
          <p:nvPr/>
        </p:nvSpPr>
        <p:spPr>
          <a:xfrm>
            <a:off x="6766560" y="2194560"/>
            <a:ext cx="4873752" cy="1484697"/>
          </a:xfrm>
          <a:prstGeom prst="roundRect">
            <a:avLst>
              <a:gd name="adj" fmla="val 9238"/>
            </a:avLst>
          </a:prstGeom>
          <a:solidFill>
            <a:srgbClr val="FFFFFF"/>
          </a:solidFill>
          <a:ln w="12700">
            <a:solidFill>
              <a:srgbClr val="FFFFFF"/>
            </a:solidFill>
            <a:prstDash val="solid"/>
          </a:ln>
        </p:spPr>
      </p:sp>
      <p:pic>
        <p:nvPicPr>
          <p:cNvPr id="5" name="Image 0" descr="/private/tmp/claude-501/-Users-johnaikeremiokha-code-Claude-Project/bf844d04-1b41-4e28-bbaa-8211504dbf91/scratchpad/deck/figs8/the_iaaa_model.png">    </p:cNvPr>
          <p:cNvPicPr>
            <a:picLocks noChangeAspect="1"/>
          </p:cNvPicPr>
          <p:nvPr/>
        </p:nvPicPr>
        <p:blipFill>
          <a:blip r:embed="rId1"/>
          <a:stretch>
            <a:fillRect/>
          </a:stretch>
        </p:blipFill>
        <p:spPr>
          <a:xfrm>
            <a:off x="6903720" y="2331720"/>
            <a:ext cx="4599432" cy="121037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8 Security: teacher delivery deck</dc:title>
  <dc:subject>PptxGenJS Presentation</dc:subject>
  <dc:creator>Unit 8 course team</dc:creator>
  <cp:lastModifiedBy>Unit 8 course team</cp:lastModifiedBy>
  <cp:revision>1</cp:revision>
  <dcterms:created xsi:type="dcterms:W3CDTF">2026-09-30T19:00:07Z</dcterms:created>
  <dcterms:modified xsi:type="dcterms:W3CDTF">2026-09-30T19:00:07Z</dcterms:modified>
</cp:coreProperties>
</file>